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7" r:id="rId2"/>
    <p:sldId id="278" r:id="rId3"/>
    <p:sldId id="256" r:id="rId4"/>
    <p:sldId id="257" r:id="rId5"/>
    <p:sldId id="259" r:id="rId6"/>
    <p:sldId id="260" r:id="rId7"/>
    <p:sldId id="258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9" r:id="rId23"/>
    <p:sldId id="280" r:id="rId24"/>
    <p:sldId id="275" r:id="rId25"/>
    <p:sldId id="276" r:id="rId2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868" autoAdjust="0"/>
    <p:restoredTop sz="94660"/>
  </p:normalViewPr>
  <p:slideViewPr>
    <p:cSldViewPr>
      <p:cViewPr>
        <p:scale>
          <a:sx n="56" d="100"/>
          <a:sy n="56" d="100"/>
        </p:scale>
        <p:origin x="1080" y="33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32D61B-35A5-462B-BF23-9059FA8F93F5}" type="datetimeFigureOut">
              <a:rPr lang="ru-RU" smtClean="0"/>
              <a:t>12.02.2018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519D2-F6DF-4630-9162-1B18F3A329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33225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32D61B-35A5-462B-BF23-9059FA8F93F5}" type="datetimeFigureOut">
              <a:rPr lang="ru-RU" smtClean="0"/>
              <a:t>12.02.2018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519D2-F6DF-4630-9162-1B18F3A329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66747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32D61B-35A5-462B-BF23-9059FA8F93F5}" type="datetimeFigureOut">
              <a:rPr lang="ru-RU" smtClean="0"/>
              <a:t>12.02.2018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519D2-F6DF-4630-9162-1B18F3A329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42089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32D61B-35A5-462B-BF23-9059FA8F93F5}" type="datetimeFigureOut">
              <a:rPr lang="ru-RU" smtClean="0"/>
              <a:t>12.02.2018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519D2-F6DF-4630-9162-1B18F3A329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38321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32D61B-35A5-462B-BF23-9059FA8F93F5}" type="datetimeFigureOut">
              <a:rPr lang="ru-RU" smtClean="0"/>
              <a:t>12.02.2018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519D2-F6DF-4630-9162-1B18F3A329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96161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32D61B-35A5-462B-BF23-9059FA8F93F5}" type="datetimeFigureOut">
              <a:rPr lang="ru-RU" smtClean="0"/>
              <a:t>12.02.2018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519D2-F6DF-4630-9162-1B18F3A329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805756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32D61B-35A5-462B-BF23-9059FA8F93F5}" type="datetimeFigureOut">
              <a:rPr lang="ru-RU" smtClean="0"/>
              <a:t>12.02.2018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519D2-F6DF-4630-9162-1B18F3A329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92962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32D61B-35A5-462B-BF23-9059FA8F93F5}" type="datetimeFigureOut">
              <a:rPr lang="ru-RU" smtClean="0"/>
              <a:t>12.02.2018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519D2-F6DF-4630-9162-1B18F3A329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62160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32D61B-35A5-462B-BF23-9059FA8F93F5}" type="datetimeFigureOut">
              <a:rPr lang="ru-RU" smtClean="0"/>
              <a:t>12.02.2018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519D2-F6DF-4630-9162-1B18F3A329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4490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32D61B-35A5-462B-BF23-9059FA8F93F5}" type="datetimeFigureOut">
              <a:rPr lang="ru-RU" smtClean="0"/>
              <a:t>12.02.2018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519D2-F6DF-4630-9162-1B18F3A329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43409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32D61B-35A5-462B-BF23-9059FA8F93F5}" type="datetimeFigureOut">
              <a:rPr lang="ru-RU" smtClean="0"/>
              <a:t>12.02.2018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519D2-F6DF-4630-9162-1B18F3A329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67663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32D61B-35A5-462B-BF23-9059FA8F93F5}" type="datetimeFigureOut">
              <a:rPr lang="ru-RU" smtClean="0"/>
              <a:t>12.02.2018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2519D2-F6DF-4630-9162-1B18F3A329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54900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3.wm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4.w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wmf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11.png"/><Relationship Id="rId4" Type="http://schemas.openxmlformats.org/officeDocument/2006/relationships/image" Target="../media/image10.wmf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B4B8369-18AB-4598-9907-32A0DC64058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55576" y="1556792"/>
            <a:ext cx="8062664" cy="1470025"/>
          </a:xfrm>
        </p:spPr>
        <p:txBody>
          <a:bodyPr>
            <a:normAutofit fontScale="90000"/>
          </a:bodyPr>
          <a:lstStyle/>
          <a:p>
            <a:r>
              <a:rPr lang="x-none" sz="4000" b="1" dirty="0">
                <a:latin typeface="Times New Roman" pitchFamily="18" charset="0"/>
                <a:cs typeface="Times New Roman" pitchFamily="18" charset="0"/>
              </a:rPr>
              <a:t>ШАРТТЫ ЦИКЛ ОПЕРАТОРЛАРЫ </a:t>
            </a:r>
            <a:br>
              <a:rPr lang="ru-RU" b="1" dirty="0"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108182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D2AE550-C793-442B-8A73-C8AF90B161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Тақырыптар: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CE3382B-3FB4-4CB9-A20D-39422FC1E2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525963"/>
          </a:xfrm>
        </p:spPr>
        <p:txBody>
          <a:bodyPr>
            <a:normAutofit/>
          </a:bodyPr>
          <a:lstStyle/>
          <a:p>
            <a:pPr marL="514350" indent="-514350">
              <a:spcBef>
                <a:spcPts val="0"/>
              </a:spcBef>
              <a:buFont typeface="+mj-lt"/>
              <a:buAutoNum type="arabicPeriod"/>
            </a:pPr>
            <a:r>
              <a:rPr lang="x-none" sz="2600" dirty="0">
                <a:latin typeface="Times New Roman" panose="02020603050405020304" pitchFamily="18" charset="0"/>
                <a:cs typeface="Times New Roman" pitchFamily="18" charset="0"/>
              </a:rPr>
              <a:t>ШАРТТЫ ЦИКЛ ОПЕРАТОРЛАРЫ </a:t>
            </a:r>
            <a:endParaRPr lang="kk-KZ" sz="2600" dirty="0">
              <a:latin typeface="Times New Roman" panose="02020603050405020304" pitchFamily="18" charset="0"/>
              <a:cs typeface="Times New Roman" pitchFamily="18" charset="0"/>
            </a:endParaRPr>
          </a:p>
          <a:p>
            <a:pPr marL="720000">
              <a:spcBef>
                <a:spcPts val="0"/>
              </a:spcBef>
            </a:pPr>
            <a:r>
              <a:rPr lang="en-US" sz="2600" dirty="0">
                <a:latin typeface="Times New Roman" panose="02020603050405020304" pitchFamily="18" charset="0"/>
                <a:cs typeface="Times New Roman" pitchFamily="18" charset="0"/>
              </a:rPr>
              <a:t>while</a:t>
            </a:r>
            <a:r>
              <a:rPr lang="kk-KZ" sz="2600" dirty="0">
                <a:latin typeface="Times New Roman" panose="02020603050405020304" pitchFamily="18" charset="0"/>
                <a:cs typeface="Times New Roman" pitchFamily="18" charset="0"/>
              </a:rPr>
              <a:t> операторы</a:t>
            </a:r>
            <a:endParaRPr lang="ru-RU" sz="2600" dirty="0">
              <a:latin typeface="Times New Roman" panose="02020603050405020304" pitchFamily="18" charset="0"/>
              <a:cs typeface="Times New Roman" pitchFamily="18" charset="0"/>
            </a:endParaRPr>
          </a:p>
          <a:p>
            <a:pPr marL="720000">
              <a:spcBef>
                <a:spcPts val="0"/>
              </a:spcBef>
            </a:pPr>
            <a:r>
              <a:rPr lang="kk-KZ" sz="2600" dirty="0">
                <a:latin typeface="Times New Roman" panose="02020603050405020304" pitchFamily="18" charset="0"/>
                <a:cs typeface="Times New Roman" pitchFamily="18" charset="0"/>
              </a:rPr>
              <a:t>do – while операторы</a:t>
            </a:r>
            <a:endParaRPr lang="en-US" sz="2600" dirty="0">
              <a:latin typeface="Times New Roman" panose="02020603050405020304" pitchFamily="18" charset="0"/>
              <a:cs typeface="Times New Roman" pitchFamily="18" charset="0"/>
            </a:endParaRPr>
          </a:p>
          <a:p>
            <a:pPr marL="720000">
              <a:spcBef>
                <a:spcPts val="0"/>
              </a:spcBef>
            </a:pPr>
            <a:r>
              <a:rPr lang="en-US" sz="2600" dirty="0">
                <a:latin typeface="Times New Roman" panose="02020603050405020304" pitchFamily="18" charset="0"/>
                <a:cs typeface="Times New Roman" pitchFamily="18" charset="0"/>
              </a:rPr>
              <a:t>for</a:t>
            </a:r>
            <a:r>
              <a:rPr lang="kk-KZ" sz="2600" dirty="0">
                <a:latin typeface="Times New Roman" panose="02020603050405020304" pitchFamily="18" charset="0"/>
                <a:cs typeface="Times New Roman" pitchFamily="18" charset="0"/>
              </a:rPr>
              <a:t> операторы</a:t>
            </a:r>
            <a:endParaRPr lang="en-US" sz="2600" dirty="0">
              <a:latin typeface="Times New Roman" pitchFamily="18" charset="0"/>
              <a:cs typeface="Times New Roman" pitchFamily="18" charset="0"/>
            </a:endParaRPr>
          </a:p>
          <a:p>
            <a:pPr marL="720000">
              <a:spcBef>
                <a:spcPts val="0"/>
              </a:spcBef>
            </a:pP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foreach, in</a:t>
            </a:r>
            <a:r>
              <a:rPr lang="kk-KZ" sz="2600" dirty="0">
                <a:latin typeface="Times New Roman" pitchFamily="18" charset="0"/>
                <a:cs typeface="Times New Roman" pitchFamily="18" charset="0"/>
              </a:rPr>
              <a:t> операторы</a:t>
            </a:r>
          </a:p>
          <a:p>
            <a:pPr marL="171450" indent="-514350">
              <a:spcBef>
                <a:spcPts val="0"/>
              </a:spcBef>
              <a:buFont typeface="+mj-lt"/>
              <a:buAutoNum type="arabicPeriod" startAt="2"/>
            </a:pPr>
            <a:r>
              <a:rPr lang="ru-RU" sz="2600" dirty="0" err="1">
                <a:latin typeface="Times New Roman" panose="02020603050405020304" pitchFamily="18" charset="0"/>
                <a:cs typeface="Times New Roman" pitchFamily="18" charset="0"/>
              </a:rPr>
              <a:t>Рекуррентті</a:t>
            </a:r>
            <a:r>
              <a:rPr lang="ru-RU" sz="2600" dirty="0">
                <a:latin typeface="Times New Roman" panose="02020603050405020304" pitchFamily="18" charset="0"/>
                <a:cs typeface="Times New Roman" pitchFamily="18" charset="0"/>
              </a:rPr>
              <a:t> </a:t>
            </a:r>
            <a:r>
              <a:rPr lang="ru-RU" sz="2600" dirty="0" err="1">
                <a:latin typeface="Times New Roman" panose="02020603050405020304" pitchFamily="18" charset="0"/>
                <a:cs typeface="Times New Roman" pitchFamily="18" charset="0"/>
              </a:rPr>
              <a:t>формуланы</a:t>
            </a:r>
            <a:r>
              <a:rPr lang="ru-RU" sz="2600" dirty="0">
                <a:latin typeface="Times New Roman" panose="02020603050405020304" pitchFamily="18" charset="0"/>
                <a:cs typeface="Times New Roman" pitchFamily="18" charset="0"/>
              </a:rPr>
              <a:t> </a:t>
            </a:r>
            <a:r>
              <a:rPr lang="ru-RU" sz="2600" dirty="0" err="1">
                <a:latin typeface="Times New Roman" panose="02020603050405020304" pitchFamily="18" charset="0"/>
                <a:cs typeface="Times New Roman" pitchFamily="18" charset="0"/>
              </a:rPr>
              <a:t>қолдану</a:t>
            </a:r>
            <a:endParaRPr lang="en-US" sz="2600" dirty="0">
              <a:latin typeface="Times New Roman" panose="02020603050405020304" pitchFamily="18" charset="0"/>
              <a:cs typeface="Times New Roman" pitchFamily="18" charset="0"/>
            </a:endParaRPr>
          </a:p>
          <a:p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00862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410460" y="658712"/>
            <a:ext cx="346735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1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While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циклды</a:t>
            </a:r>
            <a:r>
              <a:rPr lang="kk-KZ" sz="2000" b="1" dirty="0">
                <a:latin typeface="Times New Roman" pitchFamily="18" charset="0"/>
                <a:cs typeface="Times New Roman" pitchFamily="18" charset="0"/>
              </a:rPr>
              <a:t>қ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операторы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410460" y="1321291"/>
            <a:ext cx="820891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While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цикл</a:t>
            </a:r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дық о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ператор</a:t>
            </a:r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ын әдетте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шартты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цикл» (</a:t>
            </a:r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шарты бар цикл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 деп атайды, өйткені цикл жұмысының аяқталуы кейбір шарттардың орындалмауымен байланысты. Циклды жазу форматы: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360418" y="2238319"/>
            <a:ext cx="4572000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kk-KZ" sz="2000" b="1" dirty="0">
                <a:latin typeface="Times New Roman" pitchFamily="18" charset="0"/>
                <a:cs typeface="Times New Roman" pitchFamily="18" charset="0"/>
              </a:rPr>
              <a:t>while (шарт)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2000" b="1" dirty="0">
                <a:latin typeface="Times New Roman" pitchFamily="18" charset="0"/>
                <a:cs typeface="Times New Roman" pitchFamily="18" charset="0"/>
              </a:rPr>
              <a:t>{ операторлар; }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10638" y="2962522"/>
            <a:ext cx="820873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мұндағы, 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indent="457200" algn="just"/>
            <a:r>
              <a:rPr lang="kk-KZ" sz="2000" b="1" i="1" dirty="0">
                <a:latin typeface="Times New Roman" pitchFamily="18" charset="0"/>
                <a:cs typeface="Times New Roman" pitchFamily="18" charset="0"/>
              </a:rPr>
              <a:t>шарт</a:t>
            </a:r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 – логикалық өрнек, өрнек екі мәнді қабылдай алады: </a:t>
            </a:r>
          </a:p>
          <a:p>
            <a:pPr marL="1080000" indent="-342900" algn="just">
              <a:buFont typeface="Wingdings" pitchFamily="2" charset="2"/>
              <a:buChar char="§"/>
            </a:pPr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жалған немесе </a:t>
            </a:r>
          </a:p>
          <a:p>
            <a:pPr marL="1080000" indent="-342900" algn="just">
              <a:buFont typeface="Wingdings" pitchFamily="2" charset="2"/>
              <a:buChar char="§"/>
            </a:pPr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ақиқат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03858" y="4285961"/>
            <a:ext cx="820891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kk-KZ" dirty="0">
                <a:latin typeface="Times New Roman" pitchFamily="18" charset="0"/>
                <a:cs typeface="Times New Roman" pitchFamily="18" charset="0"/>
              </a:rPr>
              <a:t>Егер «шарт» ақиқат болса, онда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while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циклінің «операторлары» орындалады, әйтпесе цикл орындалмайды (аяқталады) және бағдарламаны басқару циклден кейінгі операторға көшеді. </a:t>
            </a:r>
          </a:p>
          <a:p>
            <a:pPr indent="457200" algn="just"/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2012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>
            <a:off x="122428" y="116632"/>
            <a:ext cx="878497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x-none" sz="2400" b="1">
                <a:latin typeface="Times New Roman" pitchFamily="18" charset="0"/>
                <a:cs typeface="Times New Roman" pitchFamily="18" charset="0"/>
              </a:rPr>
              <a:t>ШАРТТЫ ЦИКЛ ОПЕРАТОРЛАРЫ 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2080539"/>
            <a:ext cx="4591050" cy="2819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Прямоугольник 14"/>
          <p:cNvSpPr/>
          <p:nvPr/>
        </p:nvSpPr>
        <p:spPr>
          <a:xfrm>
            <a:off x="755576" y="1341110"/>
            <a:ext cx="782779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Есептің шешімдері бойынша алгоритмдердің құрылымдық схемасындағы while циклы  келесі суретте көрсетілген.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755576" y="999896"/>
            <a:ext cx="353148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1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While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циклды</a:t>
            </a:r>
            <a:r>
              <a:rPr lang="kk-KZ" sz="2000" b="1" dirty="0">
                <a:latin typeface="Times New Roman" pitchFamily="18" charset="0"/>
                <a:cs typeface="Times New Roman" pitchFamily="18" charset="0"/>
              </a:rPr>
              <a:t>қ 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операторы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1873773" y="5081434"/>
            <a:ext cx="528228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while циклінің графикалық көрінісі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20783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>
            <a:off x="122428" y="116632"/>
            <a:ext cx="878497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x-none" sz="2400" b="1">
                <a:latin typeface="Times New Roman" pitchFamily="18" charset="0"/>
                <a:cs typeface="Times New Roman" pitchFamily="18" charset="0"/>
              </a:rPr>
              <a:t>ШАРТТЫ ЦИКЛ ОПЕРАТОРЛАРЫ 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755794" y="800931"/>
            <a:ext cx="353148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1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While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циклды</a:t>
            </a:r>
            <a:r>
              <a:rPr lang="kk-KZ" sz="2000" b="1" dirty="0">
                <a:latin typeface="Times New Roman" pitchFamily="18" charset="0"/>
                <a:cs typeface="Times New Roman" pitchFamily="18" charset="0"/>
              </a:rPr>
              <a:t>қ 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операторы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611560" y="1201041"/>
            <a:ext cx="7920880" cy="46782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while циклі операторларына арналған мысалдары: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1) </a:t>
            </a:r>
            <a:r>
              <a:rPr lang="kk-KZ" sz="2000" b="1" dirty="0">
                <a:latin typeface="Times New Roman" pitchFamily="18" charset="0"/>
                <a:cs typeface="Times New Roman" pitchFamily="18" charset="0"/>
              </a:rPr>
              <a:t>while (a/x &gt;= 0.0001) { операторлар;}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Бұл мысалда цикл</a:t>
            </a:r>
            <a:r>
              <a:rPr lang="kk-KZ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000" b="1" dirty="0">
                <a:latin typeface="Times New Roman" pitchFamily="18" charset="0"/>
                <a:cs typeface="Times New Roman" pitchFamily="18" charset="0"/>
              </a:rPr>
              <a:t>a/x</a:t>
            </a:r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 қатынасы 0.0001 шамасынан кіші болғанға дейін орындалады. 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2) </a:t>
            </a:r>
            <a:r>
              <a:rPr lang="kk-KZ" sz="2000" b="1" dirty="0">
                <a:latin typeface="Times New Roman" pitchFamily="18" charset="0"/>
                <a:cs typeface="Times New Roman" pitchFamily="18" charset="0"/>
              </a:rPr>
              <a:t>while ((x &gt; 0) &amp;&amp; (x &lt;= 100)) { операторлар;}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Бұл мысалда цикл x айнымалысының мәні 0-ден 100 дейінгі аралықта болғанға дейін орындалады. </a:t>
            </a:r>
          </a:p>
          <a:p>
            <a:endParaRPr lang="kk-KZ" sz="20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3) 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while (ok) {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операторы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;};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Бұл мысалда цикл 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ok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айнымалысы 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true  </a:t>
            </a:r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мәнінде болғанға дейін орындалады.  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dirty="0"/>
              <a:t> </a:t>
            </a:r>
            <a:endParaRPr lang="ru-RU" sz="2000" dirty="0"/>
          </a:p>
          <a:p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55773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>
            <a:off x="122428" y="116632"/>
            <a:ext cx="878497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x-none" sz="2400" b="1">
                <a:latin typeface="Times New Roman" pitchFamily="18" charset="0"/>
                <a:cs typeface="Times New Roman" pitchFamily="18" charset="0"/>
              </a:rPr>
              <a:t>ШАРТТЫ ЦИКЛ ОПЕРАТОРЛАРЫ 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755794" y="800931"/>
            <a:ext cx="353148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1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While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циклды</a:t>
            </a:r>
            <a:r>
              <a:rPr lang="kk-KZ" sz="2000" b="1" dirty="0">
                <a:latin typeface="Times New Roman" pitchFamily="18" charset="0"/>
                <a:cs typeface="Times New Roman" pitchFamily="18" charset="0"/>
              </a:rPr>
              <a:t>қ 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операторы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539552" y="1230406"/>
            <a:ext cx="806489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while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цикл</a:t>
            </a:r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інің о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ператор</a:t>
            </a:r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ын </a:t>
            </a:r>
            <a:r>
              <a:rPr lang="kk-KZ" sz="2400" b="1" dirty="0">
                <a:latin typeface="Times New Roman" pitchFamily="18" charset="0"/>
                <a:cs typeface="Times New Roman" pitchFamily="18" charset="0"/>
              </a:rPr>
              <a:t>алғышартты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цикл</a:t>
            </a:r>
            <a:r>
              <a:rPr lang="kk-KZ" sz="2400" b="1" dirty="0">
                <a:latin typeface="Times New Roman" pitchFamily="18" charset="0"/>
                <a:cs typeface="Times New Roman" pitchFamily="18" charset="0"/>
              </a:rPr>
              <a:t> о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ператор</a:t>
            </a:r>
            <a:r>
              <a:rPr lang="kk-KZ" sz="2400" b="1" dirty="0">
                <a:latin typeface="Times New Roman" pitchFamily="18" charset="0"/>
                <a:cs typeface="Times New Roman" pitchFamily="18" charset="0"/>
              </a:rPr>
              <a:t>ы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цикла с предусловием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деп атайды.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Яғни, </a:t>
            </a:r>
            <a:r>
              <a:rPr lang="kk-KZ" sz="2400" b="1" dirty="0">
                <a:latin typeface="Times New Roman" pitchFamily="18" charset="0"/>
                <a:cs typeface="Times New Roman" pitchFamily="18" charset="0"/>
              </a:rPr>
              <a:t>шарт</a:t>
            </a:r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 цикл денесі орындалғанға дейін  тексеріледі.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51803" y="2440825"/>
            <a:ext cx="7952383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kk-KZ" sz="2400" b="1" dirty="0">
                <a:latin typeface="Times New Roman" pitchFamily="18" charset="0"/>
                <a:cs typeface="Times New Roman" pitchFamily="18" charset="0"/>
              </a:rPr>
              <a:t>Есеп</a:t>
            </a:r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. Емтихан алушының столында 50 емтихан сұрақтары бар. Студент жетінші билетті тәуекелдеп алуға тырысады (алынған билет нөмері 1-ден 50 дейінгі аралықта кездейсоқ түрде құрылуы керек). Сәтсіз алынған билет емтихан алушының столына қайта қайтарылып, билеттер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қайта араластырады. Студент билетті неше рет алады?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95495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22428" y="46294"/>
            <a:ext cx="878497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x-none" sz="2400" b="1">
                <a:latin typeface="Times New Roman" pitchFamily="18" charset="0"/>
                <a:cs typeface="Times New Roman" pitchFamily="18" charset="0"/>
              </a:rPr>
              <a:t>ШАРТТЫ ЦИКЛ ОПЕРАТОРЛАРЫ 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68573" y="600876"/>
            <a:ext cx="353148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1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While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циклды</a:t>
            </a:r>
            <a:r>
              <a:rPr lang="kk-KZ" sz="2000" b="1" dirty="0">
                <a:latin typeface="Times New Roman" pitchFamily="18" charset="0"/>
                <a:cs typeface="Times New Roman" pitchFamily="18" charset="0"/>
              </a:rPr>
              <a:t>қ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операторы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0" y="1353867"/>
            <a:ext cx="8352928" cy="5078313"/>
          </a:xfrm>
          <a:prstGeom prst="rect">
            <a:avLst/>
          </a:prstGeom>
          <a:ln w="34925">
            <a:noFill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wrap="square">
            <a:spAutoFit/>
          </a:bodyPr>
          <a:lstStyle/>
          <a:p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        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static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void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 Main(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string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[] </a:t>
            </a:r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args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        {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dirty="0" err="1">
                <a:solidFill>
                  <a:srgbClr val="0000FF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int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 a, c;</a:t>
            </a:r>
          </a:p>
          <a:p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            </a:t>
            </a:r>
            <a:r>
              <a:rPr lang="en-US" dirty="0">
                <a:solidFill>
                  <a:srgbClr val="2B91AF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Random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rnd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 = 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new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>
                <a:solidFill>
                  <a:srgbClr val="2B91AF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Random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();</a:t>
            </a:r>
          </a:p>
          <a:p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        </a:t>
            </a:r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vvod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            a = </a:t>
            </a:r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rnd.Next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() % 50 + 1;</a:t>
            </a:r>
          </a:p>
          <a:p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            c = 1;</a:t>
            </a:r>
          </a:p>
          <a:p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            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while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 (a != 7)</a:t>
            </a:r>
          </a:p>
          <a:p>
            <a: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            {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 a = </a:t>
            </a:r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rnd.Next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() % 50 + 1;</a:t>
            </a:r>
          </a:p>
          <a:p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                </a:t>
            </a:r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c++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            }</a:t>
            </a:r>
          </a:p>
          <a:p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            </a:t>
            </a:r>
            <a:r>
              <a:rPr lang="en-US" dirty="0" err="1">
                <a:solidFill>
                  <a:srgbClr val="2B91AF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Console</a:t>
            </a:r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.WriteLine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dirty="0">
                <a:solidFill>
                  <a:srgbClr val="A31515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"</a:t>
            </a:r>
            <a:r>
              <a:rPr lang="ru-RU" dirty="0">
                <a:solidFill>
                  <a:srgbClr val="A31515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Билет {0}-</a:t>
            </a:r>
            <a:r>
              <a:rPr lang="ru-RU" dirty="0" err="1">
                <a:solidFill>
                  <a:srgbClr val="A31515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ретте</a:t>
            </a:r>
            <a:r>
              <a:rPr lang="ru-RU" dirty="0">
                <a:solidFill>
                  <a:srgbClr val="A31515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A31515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табылды</a:t>
            </a:r>
            <a:r>
              <a:rPr lang="ru-RU" dirty="0">
                <a:solidFill>
                  <a:srgbClr val="A31515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"</a:t>
            </a:r>
            <a: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c);</a:t>
            </a:r>
          </a:p>
          <a:p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            </a:t>
            </a:r>
            <a:r>
              <a:rPr lang="en-US" dirty="0" err="1">
                <a:solidFill>
                  <a:srgbClr val="2B91AF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Console</a:t>
            </a:r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.WriteLine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dirty="0">
                <a:solidFill>
                  <a:srgbClr val="A31515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"</a:t>
            </a:r>
            <a:r>
              <a:rPr lang="ru-RU" dirty="0" err="1">
                <a:solidFill>
                  <a:srgbClr val="A31515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Жалғастырасыз</a:t>
            </a:r>
            <a:r>
              <a:rPr lang="ru-RU" dirty="0">
                <a:solidFill>
                  <a:srgbClr val="A31515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 ба(</a:t>
            </a:r>
            <a:r>
              <a:rPr lang="en-US" dirty="0">
                <a:solidFill>
                  <a:srgbClr val="A31515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Y/N)?"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);</a:t>
            </a:r>
          </a:p>
          <a:p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            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char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cim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 = (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char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)</a:t>
            </a:r>
            <a:r>
              <a:rPr lang="en-US" dirty="0" err="1">
                <a:solidFill>
                  <a:srgbClr val="2B91AF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Console</a:t>
            </a:r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.Read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();</a:t>
            </a:r>
          </a:p>
          <a:p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            </a:t>
            </a:r>
            <a:r>
              <a:rPr lang="en-US" dirty="0" err="1">
                <a:solidFill>
                  <a:srgbClr val="2B91AF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Console</a:t>
            </a:r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.ReadLine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();</a:t>
            </a:r>
          </a:p>
          <a:p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            </a:t>
            </a:r>
            <a:r>
              <a:rPr lang="en-US" dirty="0">
                <a:solidFill>
                  <a:srgbClr val="0000FF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if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cim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 == </a:t>
            </a:r>
            <a:r>
              <a:rPr lang="en-US" dirty="0">
                <a:solidFill>
                  <a:srgbClr val="A31515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'Y'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en-US" dirty="0" err="1">
                <a:solidFill>
                  <a:srgbClr val="0000FF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goto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vvod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            </a:t>
            </a:r>
            <a:r>
              <a:rPr lang="en-US" dirty="0" err="1">
                <a:solidFill>
                  <a:srgbClr val="2B91AF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Console</a:t>
            </a:r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.WriteLine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dirty="0">
                <a:solidFill>
                  <a:srgbClr val="A31515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"Enter </a:t>
            </a:r>
            <a:r>
              <a:rPr lang="ru-RU" dirty="0" err="1">
                <a:solidFill>
                  <a:srgbClr val="A31515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басыңыз</a:t>
            </a:r>
            <a:r>
              <a:rPr lang="ru-RU" dirty="0">
                <a:solidFill>
                  <a:srgbClr val="A31515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"</a:t>
            </a:r>
            <a: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);</a:t>
            </a:r>
          </a:p>
          <a:p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            </a:t>
            </a:r>
            <a:r>
              <a:rPr lang="en-US" dirty="0" err="1">
                <a:solidFill>
                  <a:srgbClr val="2B91AF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Console</a:t>
            </a:r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.ReadLine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();</a:t>
            </a:r>
          </a:p>
          <a:p>
            <a:r>
              <a:rPr lang="ru-RU" dirty="0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        }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210711" y="1916832"/>
            <a:ext cx="4446730" cy="923330"/>
          </a:xfrm>
          <a:prstGeom prst="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kk-KZ" b="1" dirty="0"/>
              <a:t>шартты тексеруді ұйымдастыру үшін, цикл іске қосылғанға дейін біріншіден сан </a:t>
            </a:r>
            <a:r>
              <a:rPr lang="en-US" b="1" dirty="0"/>
              <a:t>(</a:t>
            </a:r>
            <a:r>
              <a:rPr lang="kk-KZ" b="1" dirty="0"/>
              <a:t>билет нөмері</a:t>
            </a:r>
            <a:r>
              <a:rPr lang="en-US" b="1" dirty="0"/>
              <a:t>) </a:t>
            </a:r>
            <a:r>
              <a:rPr lang="kk-KZ" b="1" dirty="0"/>
              <a:t> кездейсоқ құрылуы керек</a:t>
            </a:r>
            <a:r>
              <a:rPr lang="en-US" b="1" dirty="0"/>
              <a:t>.</a:t>
            </a:r>
            <a:endParaRPr lang="ru-RU" b="1" dirty="0"/>
          </a:p>
        </p:txBody>
      </p:sp>
      <p:cxnSp>
        <p:nvCxnSpPr>
          <p:cNvPr id="8" name="Прямая со стрелкой 7"/>
          <p:cNvCxnSpPr/>
          <p:nvPr/>
        </p:nvCxnSpPr>
        <p:spPr>
          <a:xfrm flipH="1">
            <a:off x="3164271" y="2636912"/>
            <a:ext cx="1046440" cy="0"/>
          </a:xfrm>
          <a:prstGeom prst="straightConnector1">
            <a:avLst/>
          </a:prstGeom>
          <a:ln w="3492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Прямоугольник 8"/>
          <p:cNvSpPr/>
          <p:nvPr/>
        </p:nvSpPr>
        <p:spPr>
          <a:xfrm>
            <a:off x="4176465" y="3061685"/>
            <a:ext cx="2051720" cy="369332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r>
              <a:rPr lang="kk-KZ" b="1" dirty="0">
                <a:effectLst/>
                <a:latin typeface="Times New Roman"/>
                <a:ea typeface="Times New Roman"/>
              </a:rPr>
              <a:t>шартты тексеру </a:t>
            </a:r>
            <a:endParaRPr lang="ru-RU" b="1" dirty="0"/>
          </a:p>
        </p:txBody>
      </p:sp>
      <p:cxnSp>
        <p:nvCxnSpPr>
          <p:cNvPr id="16" name="Прямая со стрелкой 15"/>
          <p:cNvCxnSpPr>
            <a:stCxn id="9" idx="1"/>
          </p:cNvCxnSpPr>
          <p:nvPr/>
        </p:nvCxnSpPr>
        <p:spPr>
          <a:xfrm flipH="1">
            <a:off x="2143095" y="3246351"/>
            <a:ext cx="2033370" cy="0"/>
          </a:xfrm>
          <a:prstGeom prst="straightConnector1">
            <a:avLst/>
          </a:prstGeom>
          <a:ln w="3492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Прямоугольник 16"/>
          <p:cNvSpPr/>
          <p:nvPr/>
        </p:nvSpPr>
        <p:spPr>
          <a:xfrm>
            <a:off x="315732" y="1078762"/>
            <a:ext cx="18273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b="1" dirty="0">
                <a:latin typeface="Times New Roman" pitchFamily="18" charset="0"/>
                <a:cs typeface="Times New Roman" pitchFamily="18" charset="0"/>
              </a:rPr>
              <a:t>Есептің шешімі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1245207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22428" y="46294"/>
            <a:ext cx="878497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x-none" sz="2400" b="1">
                <a:latin typeface="Times New Roman" pitchFamily="18" charset="0"/>
                <a:cs typeface="Times New Roman" pitchFamily="18" charset="0"/>
              </a:rPr>
              <a:t>ШАРТТЫ ЦИКЛ ОПЕРАТОРЛАРЫ 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68573" y="600876"/>
            <a:ext cx="353148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1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While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циклды</a:t>
            </a:r>
            <a:r>
              <a:rPr lang="kk-KZ" sz="2000" b="1" dirty="0">
                <a:latin typeface="Times New Roman" pitchFamily="18" charset="0"/>
                <a:cs typeface="Times New Roman" pitchFamily="18" charset="0"/>
              </a:rPr>
              <a:t>қ 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операторы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315732" y="1078762"/>
            <a:ext cx="20435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b="1" dirty="0">
                <a:latin typeface="Times New Roman" pitchFamily="18" charset="0"/>
                <a:cs typeface="Times New Roman" pitchFamily="18" charset="0"/>
              </a:rPr>
              <a:t>Есептің нәтижесі</a:t>
            </a:r>
            <a:endParaRPr lang="ru-RU" b="1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30" t="6944" r="68041" b="61136"/>
          <a:stretch/>
        </p:blipFill>
        <p:spPr bwMode="auto">
          <a:xfrm>
            <a:off x="683568" y="1448094"/>
            <a:ext cx="7048162" cy="3951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243049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3" y="764704"/>
            <a:ext cx="803935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ctr"/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2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Берілген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дәлдікпен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kk-KZ" sz="2000" b="1" dirty="0">
                <a:latin typeface="Times New Roman" pitchFamily="18" charset="0"/>
                <a:cs typeface="Times New Roman" pitchFamily="18" charset="0"/>
              </a:rPr>
              <a:t>қосынды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ны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есептеу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мақсатында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рекуррентті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формуланы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қолдану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749505" y="1772816"/>
            <a:ext cx="8136905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Шекті және шексіз қосындыларды есептеу а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лгоритм</a:t>
            </a:r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ы әдетте жоғарғы деңгейлі тілдерді бағдарламалауды оқытатын көптеген пәндерде қарастырылады. </a:t>
            </a:r>
          </a:p>
          <a:p>
            <a:pPr indent="457200" algn="just"/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Әдетте шартты циклдар шексіз қатарлармен берілген өрнектерді есептеу үшін қолданылады, мысалы sin(x) функциясын.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22428" y="46294"/>
            <a:ext cx="878497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x-none" sz="2400" b="1">
                <a:latin typeface="Times New Roman" pitchFamily="18" charset="0"/>
                <a:cs typeface="Times New Roman" pitchFamily="18" charset="0"/>
              </a:rPr>
              <a:t>ШАРТТЫ ЦИКЛ ОПЕРАТОРЛАРЫ 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49506" y="4499828"/>
            <a:ext cx="790237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sin(x) функциясын есептеу формуласы шексіз қосындылардан тұрады. 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7" name="Объект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67570190"/>
              </p:ext>
            </p:extLst>
          </p:nvPr>
        </p:nvGraphicFramePr>
        <p:xfrm>
          <a:off x="1824984" y="3404032"/>
          <a:ext cx="5324475" cy="893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55" name="Формула" r:id="rId3" imgW="2628720" imgH="444240" progId="Equation.3">
                  <p:embed/>
                </p:oleObj>
              </mc:Choice>
              <mc:Fallback>
                <p:oleObj name="Формула" r:id="rId3" imgW="2628720" imgH="44424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24984" y="3404032"/>
                        <a:ext cx="5324475" cy="893762"/>
                      </a:xfrm>
                      <a:prstGeom prst="rect">
                        <a:avLst/>
                      </a:prstGeom>
                      <a:solidFill>
                        <a:srgbClr val="92D050"/>
                      </a:solidFill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7412255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3" y="764704"/>
            <a:ext cx="803935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ctr"/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2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Берілген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дәлдікпен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kk-KZ" sz="2400" b="1" dirty="0">
                <a:latin typeface="Times New Roman" pitchFamily="18" charset="0"/>
                <a:cs typeface="Times New Roman" pitchFamily="18" charset="0"/>
              </a:rPr>
              <a:t>қосынды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ны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есептеу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мақсатында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рекуррентті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формуланы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қолдану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749505" y="1772816"/>
            <a:ext cx="7926951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Математика үшін шексіздік ұғымын қолдану – әдеттегі құбылыс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бүтін және нақты сандар жиынтығы шексіз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. Бағдарламалауда барлық бүтін және нақты сандардың мәндері компьютер мүмкіндігімен шектелген. </a:t>
            </a:r>
          </a:p>
          <a:p>
            <a:pPr indent="457200" algn="just"/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Сондықтан бағдарламалауда шексіз қосындыларды есептеулер орындалмайды. Алайда қосындыны </a:t>
            </a:r>
            <a:r>
              <a:rPr lang="kk-KZ" sz="2400" b="1" dirty="0">
                <a:latin typeface="Times New Roman" pitchFamily="18" charset="0"/>
                <a:cs typeface="Times New Roman" pitchFamily="18" charset="0"/>
              </a:rPr>
              <a:t>берілген дәлдікте </a:t>
            </a:r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есептеуге болады. </a:t>
            </a:r>
          </a:p>
          <a:p>
            <a:pPr indent="457200" algn="just"/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Сонымен, </a:t>
            </a:r>
            <a:r>
              <a:rPr lang="kk-KZ" sz="2400" b="1" dirty="0">
                <a:latin typeface="Times New Roman" pitchFamily="18" charset="0"/>
                <a:cs typeface="Times New Roman" pitchFamily="18" charset="0"/>
              </a:rPr>
              <a:t>шексіз қосындылар </a:t>
            </a:r>
            <a:r>
              <a:rPr lang="kk-KZ" sz="2400" b="1" i="1" dirty="0">
                <a:latin typeface="Times New Roman" pitchFamily="18" charset="0"/>
                <a:cs typeface="Times New Roman" pitchFamily="18" charset="0"/>
              </a:rPr>
              <a:t>берілген дәлдіктегі қосындыларға</a:t>
            </a:r>
            <a:r>
              <a:rPr lang="kk-KZ" sz="2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айналдырылады.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22428" y="46294"/>
            <a:ext cx="878497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x-none" sz="2400" b="1">
                <a:latin typeface="Times New Roman" pitchFamily="18" charset="0"/>
                <a:cs typeface="Times New Roman" pitchFamily="18" charset="0"/>
              </a:rPr>
              <a:t>ШАРТТЫ ЦИКЛ ОПЕРАТОРЛАРЫ 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72489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95236" y="692696"/>
            <a:ext cx="803935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ctr"/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2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Берілген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дәлдікпен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kk-KZ" sz="2000" b="1" dirty="0">
                <a:latin typeface="Times New Roman" pitchFamily="18" charset="0"/>
                <a:cs typeface="Times New Roman" pitchFamily="18" charset="0"/>
              </a:rPr>
              <a:t>қосынды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ны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есептеу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мақсатында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рекуррентті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формуланы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қолдану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67543" y="1628800"/>
            <a:ext cx="8208913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Берілген дәлдіктегі ақырғы қосындыны (конечных сумм) есептеу алгоритмын функционалды түрде келесі әрекеттер ретімен (последовательность действий) көрсетуге болады</a:t>
            </a:r>
            <a:r>
              <a:rPr lang="kk-KZ" sz="2000" dirty="0"/>
              <a:t>:</a:t>
            </a:r>
            <a:endParaRPr lang="ru-RU" sz="20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22428" y="46294"/>
            <a:ext cx="878497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x-none" sz="2400" b="1">
                <a:latin typeface="Times New Roman" pitchFamily="18" charset="0"/>
                <a:cs typeface="Times New Roman" pitchFamily="18" charset="0"/>
              </a:rPr>
              <a:t>ШАРТТЫ ЦИКЛ ОПЕРАТОРЛАРЫ 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1234094" y="2644463"/>
            <a:ext cx="7272808" cy="163121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kk-KZ" sz="2000" b="1" dirty="0">
                <a:latin typeface="Times New Roman" pitchFamily="18" charset="0"/>
                <a:cs typeface="Times New Roman" pitchFamily="18" charset="0"/>
              </a:rPr>
              <a:t>бастапқы шарттарды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аны</a:t>
            </a:r>
            <a:r>
              <a:rPr lang="kk-KZ" sz="2000" b="1" dirty="0">
                <a:latin typeface="Times New Roman" pitchFamily="18" charset="0"/>
                <a:cs typeface="Times New Roman" pitchFamily="18" charset="0"/>
              </a:rPr>
              <a:t>қтау; 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kk-KZ" sz="2000" b="1" dirty="0">
                <a:latin typeface="Times New Roman" pitchFamily="18" charset="0"/>
                <a:cs typeface="Times New Roman" pitchFamily="18" charset="0"/>
              </a:rPr>
              <a:t>while( кезекті қосылғыш модулі берілген дәлдіктен үлкен )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2000" b="1" dirty="0">
                <a:latin typeface="Times New Roman" pitchFamily="18" charset="0"/>
                <a:cs typeface="Times New Roman" pitchFamily="18" charset="0"/>
              </a:rPr>
              <a:t>{  қосынды = қосынды + кезекті қосылғыш;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2000" b="1" dirty="0">
                <a:latin typeface="Times New Roman" pitchFamily="18" charset="0"/>
                <a:cs typeface="Times New Roman" pitchFamily="18" charset="0"/>
              </a:rPr>
              <a:t>    кезекті қосылғышты жаңа мәндерді қолданып есептеу;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2000" b="1" dirty="0">
                <a:latin typeface="Times New Roman" pitchFamily="18" charset="0"/>
                <a:cs typeface="Times New Roman" pitchFamily="18" charset="0"/>
              </a:rPr>
              <a:t>}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67543" y="4345803"/>
            <a:ext cx="8039359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/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Бастапқы шарт мыналардан тұруы тиісті: 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marL="396000" lvl="0" indent="360000">
              <a:buFont typeface="Wingdings" pitchFamily="2" charset="2"/>
              <a:buChar char="§"/>
            </a:pPr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қосындыны инициализациялау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marL="396000" lvl="0" indent="360000">
              <a:buFont typeface="Wingdings" pitchFamily="2" charset="2"/>
              <a:buChar char="§"/>
            </a:pPr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бірінші қосылғышты есептеу 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marL="396000" lvl="0" indent="360000" algn="just">
              <a:buFont typeface="Wingdings" pitchFamily="2" charset="2"/>
              <a:buChar char="§"/>
            </a:pPr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кейбір айнымалыларды инициализациялау. Мысалы, кезекті қосылғыштың нөмеріне жауап беретін айнымалы. 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00053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11560" y="1674674"/>
            <a:ext cx="799288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Кезекті қосылғышты есептеуге  рекуррентті формулалар арқылы орындауға кеңес беріледі. Кезекті қосылғышты есептеуді жеңілдетуге болады: </a:t>
            </a:r>
          </a:p>
          <a:p>
            <a:pPr marL="342900" indent="-342900">
              <a:buFontTx/>
              <a:buChar char="-"/>
            </a:pPr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алдынғы мәнді қолданып </a:t>
            </a:r>
          </a:p>
          <a:p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     және </a:t>
            </a:r>
          </a:p>
          <a:p>
            <a:pPr marL="342900" indent="-342900">
              <a:buFontTx/>
              <a:buChar char="-"/>
            </a:pPr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kk-KZ" sz="2000" baseline="-25000" dirty="0">
                <a:latin typeface="Times New Roman" pitchFamily="18" charset="0"/>
                <a:cs typeface="Times New Roman" pitchFamily="18" charset="0"/>
              </a:rPr>
              <a:t>k+1</a:t>
            </a:r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=f(a</a:t>
            </a:r>
            <a:r>
              <a:rPr lang="kk-KZ" sz="2000" baseline="-25000" dirty="0">
                <a:latin typeface="Times New Roman" pitchFamily="18" charset="0"/>
                <a:cs typeface="Times New Roman" pitchFamily="18" charset="0"/>
              </a:rPr>
              <a:t>k</a:t>
            </a:r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) рекуррентті формуласын құрып. 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22428" y="46294"/>
            <a:ext cx="878497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x-none" sz="2400" b="1">
                <a:latin typeface="Times New Roman" pitchFamily="18" charset="0"/>
                <a:cs typeface="Times New Roman" pitchFamily="18" charset="0"/>
              </a:rPr>
              <a:t>ШАРТТЫ ЦИКЛ ОПЕРАТОРЛАРЫ 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95236" y="692696"/>
            <a:ext cx="803935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ctr"/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2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Берілген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дәлдікпен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kk-KZ" sz="2000" b="1" dirty="0">
                <a:latin typeface="Times New Roman" pitchFamily="18" charset="0"/>
                <a:cs typeface="Times New Roman" pitchFamily="18" charset="0"/>
              </a:rPr>
              <a:t>қосынды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ны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есептеу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мақсатында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рекуррентті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формуланы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қолдану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11560" y="3789040"/>
            <a:ext cx="797810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Осы тәсіл көптеген математикалық функцияларды есептегенде қолданылады, мысалы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sin(x)</a:t>
            </a:r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. 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" name="Объект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56742563"/>
              </p:ext>
            </p:extLst>
          </p:nvPr>
        </p:nvGraphicFramePr>
        <p:xfrm>
          <a:off x="1559618" y="4584007"/>
          <a:ext cx="5324475" cy="893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04" name="Формула" r:id="rId3" imgW="2628720" imgH="444240" progId="Equation.3">
                  <p:embed/>
                </p:oleObj>
              </mc:Choice>
              <mc:Fallback>
                <p:oleObj name="Формула" r:id="rId3" imgW="2628720" imgH="444240" progId="Equation.3">
                  <p:embed/>
                  <p:pic>
                    <p:nvPicPr>
                      <p:cNvPr id="0" name="Объект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59618" y="4584007"/>
                        <a:ext cx="5324475" cy="893763"/>
                      </a:xfrm>
                      <a:prstGeom prst="rect">
                        <a:avLst/>
                      </a:prstGeom>
                      <a:solidFill>
                        <a:srgbClr val="92D050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7483111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17840" y="2564904"/>
            <a:ext cx="820891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Формула бойынша керекті рекуррентті қатынастардың құрылуын көрсетейік. 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" name="Объект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11040878"/>
              </p:ext>
            </p:extLst>
          </p:nvPr>
        </p:nvGraphicFramePr>
        <p:xfrm>
          <a:off x="1747521" y="1606187"/>
          <a:ext cx="6640903" cy="893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15" name="Формула" r:id="rId3" imgW="2628720" imgH="444240" progId="Equation.3">
                  <p:embed/>
                </p:oleObj>
              </mc:Choice>
              <mc:Fallback>
                <p:oleObj name="Формула" r:id="rId3" imgW="2628720" imgH="444240" progId="Equation.3">
                  <p:embed/>
                  <p:pic>
                    <p:nvPicPr>
                      <p:cNvPr id="0" name="Объект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47521" y="1606187"/>
                        <a:ext cx="6640903" cy="893763"/>
                      </a:xfrm>
                      <a:prstGeom prst="rect">
                        <a:avLst/>
                      </a:prstGeom>
                      <a:solidFill>
                        <a:srgbClr val="92D050"/>
                      </a:solidFill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122428" y="46294"/>
            <a:ext cx="878497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x-none" sz="2400" b="1">
                <a:latin typeface="Times New Roman" pitchFamily="18" charset="0"/>
                <a:cs typeface="Times New Roman" pitchFamily="18" charset="0"/>
              </a:rPr>
              <a:t>ШАРТТЫ ЦИКЛ ОПЕРАТОРЛАРЫ 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95236" y="692696"/>
            <a:ext cx="803935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ctr"/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2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Берілген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дәлдікпен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kk-KZ" sz="2000" b="1" dirty="0">
                <a:latin typeface="Times New Roman" pitchFamily="18" charset="0"/>
                <a:cs typeface="Times New Roman" pitchFamily="18" charset="0"/>
              </a:rPr>
              <a:t>қосынды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ны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есептеу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мақсатында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рекуррентті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формуланы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қолдану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704" y="3258544"/>
            <a:ext cx="8000283" cy="12880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627727" y="1853014"/>
            <a:ext cx="111979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Мысал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,  </a:t>
            </a:r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2274079" y="4529985"/>
            <a:ext cx="628296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қатынасын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есептеу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үшін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 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701771" y="5396300"/>
            <a:ext cx="281314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(n+1)!=n!⋅(n+1) 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202" name="Picture 34" descr="a_{k+1}/a_k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7203" y="4546610"/>
            <a:ext cx="1009000" cy="3657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640079" y="4934635"/>
            <a:ext cx="809690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факториалды</a:t>
            </a:r>
            <a:r>
              <a:rPr lang="kk-KZ" sz="2400" b="1" dirty="0">
                <a:latin typeface="Times New Roman" pitchFamily="18" charset="0"/>
                <a:cs typeface="Times New Roman" pitchFamily="18" charset="0"/>
              </a:rPr>
              <a:t>ң р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екуррентті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қатынасы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қолданылады</a:t>
            </a:r>
            <a:endParaRPr lang="ru-RU" sz="2400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495235" y="4437111"/>
            <a:ext cx="8432633" cy="1880561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54428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22428" y="46294"/>
            <a:ext cx="878497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x-none" sz="2400" b="1">
                <a:latin typeface="Times New Roman" pitchFamily="18" charset="0"/>
                <a:cs typeface="Times New Roman" pitchFamily="18" charset="0"/>
              </a:rPr>
              <a:t>ШАРТТЫ ЦИКЛ ОПЕРАТОРЛАРЫ 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95236" y="692696"/>
            <a:ext cx="803935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ctr"/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2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Берілген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дәлдікпен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kk-KZ" sz="2000" b="1" dirty="0">
                <a:latin typeface="Times New Roman" pitchFamily="18" charset="0"/>
                <a:cs typeface="Times New Roman" pitchFamily="18" charset="0"/>
              </a:rPr>
              <a:t>қосынды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ны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есептеу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мақсатында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рекуррентті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формуланы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қолдану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418" t="52152" r="13656" b="28040"/>
          <a:stretch/>
        </p:blipFill>
        <p:spPr bwMode="auto">
          <a:xfrm>
            <a:off x="682720" y="1742252"/>
            <a:ext cx="8000282" cy="2046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699773" y="3933056"/>
            <a:ext cx="805914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Рекуррентті арақатынасты енгізу нәтижесінде циклдің әрбір қадамында санның дәрежесін және факториалдарды табудың қажеті жоқ.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112993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95236" y="581677"/>
            <a:ext cx="803935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ctr"/>
            <a:r>
              <a:rPr lang="ru-RU" b="1" dirty="0">
                <a:latin typeface="Times New Roman" pitchFamily="18" charset="0"/>
                <a:cs typeface="Times New Roman" pitchFamily="18" charset="0"/>
              </a:rPr>
              <a:t>2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Берілген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дәлдікпен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kk-KZ" b="1" dirty="0">
                <a:latin typeface="Times New Roman" pitchFamily="18" charset="0"/>
                <a:cs typeface="Times New Roman" pitchFamily="18" charset="0"/>
              </a:rPr>
              <a:t>қосынды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ны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есептеу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мақсатында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рекуррентті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формуланы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қолдану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22428" y="46294"/>
            <a:ext cx="878497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x-none" sz="2400" b="1">
                <a:latin typeface="Times New Roman" pitchFamily="18" charset="0"/>
                <a:cs typeface="Times New Roman" pitchFamily="18" charset="0"/>
              </a:rPr>
              <a:t>ШАРТТЫ ЦИКЛ ОПЕРАТОРЛАРЫ 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95536" y="1300234"/>
            <a:ext cx="834244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kk-KZ" dirty="0">
                <a:effectLst/>
                <a:latin typeface="Times New Roman"/>
                <a:ea typeface="Times New Roman"/>
              </a:rPr>
              <a:t>Есеп. sin(x)-тің мәнін есепте, x диалог режімінде беріледі. Есептеуді екі жолмен орындау керек: </a:t>
            </a:r>
            <a:r>
              <a:rPr lang="kk-KZ" b="1" dirty="0">
                <a:effectLst/>
                <a:latin typeface="Times New Roman"/>
                <a:ea typeface="Times New Roman"/>
              </a:rPr>
              <a:t>стандартты sin() функциясымен </a:t>
            </a:r>
            <a:r>
              <a:rPr lang="kk-KZ" dirty="0">
                <a:effectLst/>
                <a:latin typeface="Times New Roman"/>
                <a:ea typeface="Times New Roman"/>
              </a:rPr>
              <a:t>және берілген t дәлдігіне сәйкес </a:t>
            </a:r>
            <a:r>
              <a:rPr lang="kk-KZ" b="1" dirty="0">
                <a:effectLst/>
                <a:latin typeface="Times New Roman"/>
                <a:ea typeface="Times New Roman"/>
              </a:rPr>
              <a:t>қатар көмегімен</a:t>
            </a:r>
            <a:r>
              <a:rPr lang="kk-KZ" dirty="0">
                <a:effectLst/>
                <a:latin typeface="Times New Roman"/>
                <a:ea typeface="Times New Roman"/>
              </a:rPr>
              <a:t>, t мәні диалог режімінде беріледі. 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495236" y="2223564"/>
            <a:ext cx="53009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rgbClr val="0000FF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static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>
                <a:solidFill>
                  <a:srgbClr val="0000FF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void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 Main(</a:t>
            </a:r>
            <a:r>
              <a:rPr lang="en-US" sz="1600" dirty="0">
                <a:solidFill>
                  <a:srgbClr val="0000FF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string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[] </a:t>
            </a:r>
            <a:r>
              <a:rPr lang="en-US" sz="1600" dirty="0" err="1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args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r>
              <a:rPr lang="ru-RU" sz="1600" dirty="0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 {   …</a:t>
            </a:r>
            <a:r>
              <a:rPr lang="kk-KZ" sz="1600" dirty="0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...</a:t>
            </a:r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Times New Roman" pitchFamily="18" charset="0"/>
              <a:cs typeface="Times New Roman" pitchFamily="18" charset="0"/>
            </a:endParaRPr>
          </a:p>
          <a:p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1600" dirty="0" err="1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sym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 = 0; y = x; i = 0;</a:t>
            </a:r>
          </a:p>
          <a:p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1600" dirty="0">
                <a:solidFill>
                  <a:srgbClr val="0000FF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while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sz="1600" dirty="0" err="1">
                <a:solidFill>
                  <a:srgbClr val="2B91AF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Math</a:t>
            </a:r>
            <a:r>
              <a:rPr lang="en-US" sz="1600" dirty="0" err="1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.Abs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(y) &gt; t)</a:t>
            </a:r>
          </a:p>
          <a:p>
            <a:r>
              <a:rPr lang="ru-RU" sz="1600" dirty="0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  {</a:t>
            </a:r>
          </a:p>
          <a:p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1600" dirty="0" err="1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sym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 = </a:t>
            </a:r>
            <a:r>
              <a:rPr lang="en-US" sz="1600" dirty="0" err="1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sym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 + y;</a:t>
            </a:r>
          </a:p>
          <a:p>
            <a:r>
              <a:rPr lang="es-ES" sz="1600" dirty="0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  y = y * (-x * x) / ((2 * i + 2) * (2 * i + 3));</a:t>
            </a:r>
          </a:p>
          <a:p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  i++;</a:t>
            </a:r>
          </a:p>
          <a:p>
            <a:r>
              <a:rPr lang="ru-RU" sz="1600" dirty="0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  }</a:t>
            </a:r>
          </a:p>
          <a:p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1600" dirty="0" err="1">
                <a:solidFill>
                  <a:srgbClr val="2B91AF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Console</a:t>
            </a:r>
            <a:r>
              <a:rPr lang="en-US" sz="1600" dirty="0" err="1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.WriteLine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1600" dirty="0">
                <a:solidFill>
                  <a:srgbClr val="A31515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"sin(x) = {0} "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1600" dirty="0" err="1">
                <a:solidFill>
                  <a:srgbClr val="2B91AF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Math</a:t>
            </a:r>
            <a:r>
              <a:rPr lang="en-US" sz="1600" dirty="0" err="1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.Sin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(x));</a:t>
            </a:r>
          </a:p>
          <a:p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1600" dirty="0" err="1">
                <a:solidFill>
                  <a:srgbClr val="2B91AF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Console</a:t>
            </a:r>
            <a:r>
              <a:rPr lang="en-US" sz="1600" dirty="0" err="1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.WriteLine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1600" dirty="0">
                <a:solidFill>
                  <a:srgbClr val="A31515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"</a:t>
            </a:r>
            <a:r>
              <a:rPr lang="en-US" sz="1600" dirty="0" err="1">
                <a:solidFill>
                  <a:srgbClr val="A31515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sym</a:t>
            </a:r>
            <a:r>
              <a:rPr lang="en-US" sz="1600" dirty="0">
                <a:solidFill>
                  <a:srgbClr val="A31515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 = {0} "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1600" dirty="0" err="1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sym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);</a:t>
            </a:r>
          </a:p>
          <a:p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1600" dirty="0" err="1">
                <a:solidFill>
                  <a:srgbClr val="2B91AF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Console</a:t>
            </a:r>
            <a:r>
              <a:rPr lang="en-US" sz="1600" dirty="0" err="1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.WriteLine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1600" dirty="0">
                <a:solidFill>
                  <a:srgbClr val="A31515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"</a:t>
            </a:r>
            <a:r>
              <a:rPr lang="en-US" sz="1600" dirty="0" err="1">
                <a:solidFill>
                  <a:srgbClr val="A31515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Zhalgastiry</a:t>
            </a:r>
            <a:r>
              <a:rPr lang="en-US" sz="1600" dirty="0">
                <a:solidFill>
                  <a:srgbClr val="A31515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 (Y/N)?"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);</a:t>
            </a:r>
          </a:p>
          <a:p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1600" dirty="0">
                <a:solidFill>
                  <a:srgbClr val="0000FF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char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cim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 = (</a:t>
            </a:r>
            <a:r>
              <a:rPr lang="en-US" sz="1600" dirty="0">
                <a:solidFill>
                  <a:srgbClr val="0000FF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char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)</a:t>
            </a:r>
            <a:r>
              <a:rPr lang="en-US" sz="1600" dirty="0" err="1">
                <a:solidFill>
                  <a:srgbClr val="2B91AF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Console</a:t>
            </a:r>
            <a:r>
              <a:rPr lang="en-US" sz="1600" dirty="0" err="1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.Read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();</a:t>
            </a:r>
          </a:p>
          <a:p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1600" dirty="0" err="1">
                <a:solidFill>
                  <a:srgbClr val="2B91AF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Console</a:t>
            </a:r>
            <a:r>
              <a:rPr lang="en-US" sz="1600" dirty="0" err="1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.ReadLine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();</a:t>
            </a:r>
          </a:p>
          <a:p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1600" dirty="0">
                <a:solidFill>
                  <a:srgbClr val="0000FF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if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sz="1600" dirty="0" err="1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cim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 == </a:t>
            </a:r>
            <a:r>
              <a:rPr lang="en-US" sz="1600" dirty="0">
                <a:solidFill>
                  <a:srgbClr val="A31515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'Y'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en-US" sz="1600" dirty="0" err="1">
                <a:solidFill>
                  <a:srgbClr val="0000FF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goto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vvod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1600" dirty="0" err="1">
                <a:solidFill>
                  <a:srgbClr val="2B91AF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Console</a:t>
            </a:r>
            <a:r>
              <a:rPr lang="en-US" sz="1600" dirty="0" err="1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.WriteLine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1600" dirty="0">
                <a:solidFill>
                  <a:srgbClr val="A31515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"Enter </a:t>
            </a:r>
            <a:r>
              <a:rPr lang="en-US" sz="1600" dirty="0" err="1">
                <a:solidFill>
                  <a:srgbClr val="A31515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pernesin</a:t>
            </a:r>
            <a:r>
              <a:rPr lang="en-US" sz="1600" dirty="0">
                <a:solidFill>
                  <a:srgbClr val="A31515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>
                <a:solidFill>
                  <a:srgbClr val="A31515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basiniz</a:t>
            </a:r>
            <a:r>
              <a:rPr lang="en-US" sz="1600" dirty="0">
                <a:solidFill>
                  <a:srgbClr val="A31515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"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);</a:t>
            </a:r>
          </a:p>
          <a:p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1600" dirty="0" err="1">
                <a:solidFill>
                  <a:srgbClr val="2B91AF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Console</a:t>
            </a:r>
            <a:r>
              <a:rPr lang="en-US" sz="1600" dirty="0" err="1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.ReadLine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();</a:t>
            </a:r>
            <a:r>
              <a:rPr lang="ru-RU" sz="1600" dirty="0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        </a:t>
            </a:r>
          </a:p>
          <a:p>
            <a:r>
              <a:rPr lang="ru-RU" sz="1600" dirty="0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  }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029454" y="2996952"/>
            <a:ext cx="3505141" cy="707886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r>
              <a:rPr lang="ru-RU" sz="2000" b="1" dirty="0" err="1"/>
              <a:t>Рекуррентті</a:t>
            </a:r>
            <a:r>
              <a:rPr lang="ru-RU" sz="2000" b="1" dirty="0"/>
              <a:t> </a:t>
            </a:r>
            <a:r>
              <a:rPr lang="ru-RU" sz="2000" b="1" dirty="0" err="1"/>
              <a:t>қатынастар</a:t>
            </a:r>
            <a:r>
              <a:rPr lang="ru-RU" sz="2000" b="1" dirty="0"/>
              <a:t> </a:t>
            </a:r>
            <a:r>
              <a:rPr lang="ru-RU" sz="2000" b="1" dirty="0" err="1"/>
              <a:t>негізіндегі</a:t>
            </a:r>
            <a:r>
              <a:rPr lang="ru-RU" sz="2000" b="1" dirty="0"/>
              <a:t> </a:t>
            </a:r>
            <a:r>
              <a:rPr lang="kk-KZ" sz="2000" b="1" dirty="0">
                <a:effectLst/>
                <a:latin typeface="Times New Roman"/>
                <a:ea typeface="Times New Roman"/>
              </a:rPr>
              <a:t>қатарды есептеу </a:t>
            </a:r>
            <a:r>
              <a:rPr lang="ru-RU" sz="2000" b="1" dirty="0"/>
              <a:t> </a:t>
            </a:r>
          </a:p>
        </p:txBody>
      </p:sp>
      <p:cxnSp>
        <p:nvCxnSpPr>
          <p:cNvPr id="9" name="Прямая со стрелкой 8"/>
          <p:cNvCxnSpPr>
            <a:stCxn id="7" idx="1"/>
          </p:cNvCxnSpPr>
          <p:nvPr/>
        </p:nvCxnSpPr>
        <p:spPr>
          <a:xfrm flipH="1">
            <a:off x="4067944" y="3350895"/>
            <a:ext cx="961510" cy="438145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Прямоугольник 11"/>
          <p:cNvSpPr/>
          <p:nvPr/>
        </p:nvSpPr>
        <p:spPr>
          <a:xfrm>
            <a:off x="5126539" y="3934797"/>
            <a:ext cx="3310970" cy="646331"/>
          </a:xfrm>
          <a:prstGeom prst="rect">
            <a:avLst/>
          </a:prstGeom>
          <a:solidFill>
            <a:srgbClr val="92D050"/>
          </a:solidFill>
        </p:spPr>
        <p:txBody>
          <a:bodyPr wrap="square">
            <a:spAutoFit/>
          </a:bodyPr>
          <a:lstStyle/>
          <a:p>
            <a:r>
              <a:rPr lang="kk-KZ" b="1" dirty="0">
                <a:effectLst/>
                <a:latin typeface="Times New Roman"/>
                <a:ea typeface="Times New Roman"/>
              </a:rPr>
              <a:t>стандартты sin() функциясын</a:t>
            </a:r>
          </a:p>
          <a:p>
            <a:r>
              <a:rPr lang="kk-KZ" b="1" dirty="0">
                <a:effectLst/>
                <a:latin typeface="Times New Roman"/>
                <a:ea typeface="Times New Roman"/>
              </a:rPr>
              <a:t> шығару </a:t>
            </a:r>
            <a:endParaRPr lang="ru-RU" dirty="0"/>
          </a:p>
        </p:txBody>
      </p:sp>
      <p:cxnSp>
        <p:nvCxnSpPr>
          <p:cNvPr id="15" name="Прямая со стрелкой 14"/>
          <p:cNvCxnSpPr>
            <a:stCxn id="12" idx="1"/>
          </p:cNvCxnSpPr>
          <p:nvPr/>
        </p:nvCxnSpPr>
        <p:spPr>
          <a:xfrm flipH="1">
            <a:off x="4318458" y="4257963"/>
            <a:ext cx="808081" cy="190814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5461262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95236" y="581677"/>
            <a:ext cx="803935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ctr"/>
            <a:r>
              <a:rPr lang="ru-RU" b="1" dirty="0">
                <a:latin typeface="Times New Roman" pitchFamily="18" charset="0"/>
                <a:cs typeface="Times New Roman" pitchFamily="18" charset="0"/>
              </a:rPr>
              <a:t>2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Берілген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дәлдікпен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kk-KZ" b="1" dirty="0">
                <a:latin typeface="Times New Roman" pitchFamily="18" charset="0"/>
                <a:cs typeface="Times New Roman" pitchFamily="18" charset="0"/>
              </a:rPr>
              <a:t>қосынды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ны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есептеу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мақсатында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рекуррентті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формуланы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қолдану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22428" y="46294"/>
            <a:ext cx="878497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x-none" sz="2400" b="1">
                <a:latin typeface="Times New Roman" pitchFamily="18" charset="0"/>
                <a:cs typeface="Times New Roman" pitchFamily="18" charset="0"/>
              </a:rPr>
              <a:t>ШАРТТЫ ЦИКЛ ОПЕРАТОРЛАРЫ 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95536" y="1300234"/>
            <a:ext cx="834244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kk-KZ" dirty="0">
                <a:effectLst/>
                <a:latin typeface="Times New Roman"/>
                <a:ea typeface="Times New Roman"/>
              </a:rPr>
              <a:t>Есеп. sin(x)-тің мәнін есепте, x диалог режімінде беріледі. Есептеуді екі жолмен орындау керек: </a:t>
            </a:r>
            <a:r>
              <a:rPr lang="kk-KZ" b="1" dirty="0">
                <a:effectLst/>
                <a:latin typeface="Times New Roman"/>
                <a:ea typeface="Times New Roman"/>
              </a:rPr>
              <a:t>стандартты sin() функциясымен </a:t>
            </a:r>
            <a:r>
              <a:rPr lang="kk-KZ" dirty="0">
                <a:effectLst/>
                <a:latin typeface="Times New Roman"/>
                <a:ea typeface="Times New Roman"/>
              </a:rPr>
              <a:t>және берілген t дәлдігіне сәйкес </a:t>
            </a:r>
            <a:r>
              <a:rPr lang="kk-KZ" b="1" dirty="0">
                <a:effectLst/>
                <a:latin typeface="Times New Roman"/>
                <a:ea typeface="Times New Roman"/>
              </a:rPr>
              <a:t>қатар көмегімен</a:t>
            </a:r>
            <a:r>
              <a:rPr lang="kk-KZ" dirty="0">
                <a:effectLst/>
                <a:latin typeface="Times New Roman"/>
                <a:ea typeface="Times New Roman"/>
              </a:rPr>
              <a:t>, t мәні диалог режімінде беріледі. </a:t>
            </a:r>
            <a:endParaRPr lang="ru-RU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166" y="2413512"/>
            <a:ext cx="7611186" cy="35357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2110464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83568" y="692696"/>
            <a:ext cx="392883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2000" b="1" dirty="0">
                <a:latin typeface="Times New Roman" pitchFamily="18" charset="0"/>
                <a:cs typeface="Times New Roman" pitchFamily="18" charset="0"/>
              </a:rPr>
              <a:t>3 do – while циклдық операторы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22428" y="46294"/>
            <a:ext cx="878497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x-none" sz="2400" b="1">
                <a:latin typeface="Times New Roman" pitchFamily="18" charset="0"/>
                <a:cs typeface="Times New Roman" pitchFamily="18" charset="0"/>
              </a:rPr>
              <a:t>ШАРТТЫ ЦИКЛ ОПЕРАТОРЛАРЫ 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68548" y="1099420"/>
            <a:ext cx="807991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ru-RU" b="1" dirty="0"/>
              <a:t> 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do – while циклін тексеруді цикл денесі орындалғаннан кейін жүргізу керек болған жағдайда қолдану орынды. Жазылу </a:t>
            </a:r>
            <a:r>
              <a:rPr lang="ru-RU" dirty="0"/>
              <a:t>форматы: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542728" y="1732819"/>
            <a:ext cx="2448272" cy="923330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r>
              <a:rPr lang="kk-KZ" b="1" dirty="0">
                <a:latin typeface="Times New Roman" pitchFamily="18" charset="0"/>
                <a:cs typeface="Times New Roman" pitchFamily="18" charset="0"/>
              </a:rPr>
              <a:t>do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kk-KZ" b="1" dirty="0">
                <a:latin typeface="Times New Roman" pitchFamily="18" charset="0"/>
                <a:cs typeface="Times New Roman" pitchFamily="18" charset="0"/>
              </a:rPr>
              <a:t>{ операторлар; }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kk-KZ" b="1" dirty="0">
                <a:latin typeface="Times New Roman" pitchFamily="18" charset="0"/>
                <a:cs typeface="Times New Roman" pitchFamily="18" charset="0"/>
              </a:rPr>
              <a:t>while (шарт)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726032" y="2780928"/>
            <a:ext cx="780640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kk-KZ" dirty="0">
                <a:latin typeface="Times New Roman" pitchFamily="18" charset="0"/>
                <a:cs typeface="Times New Roman" pitchFamily="18" charset="0"/>
              </a:rPr>
              <a:t>шарт – логикалық өрнек, оның екі мәні болуы мүмкін: жалған немесе ақиқат.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indent="457200" algn="just"/>
            <a:r>
              <a:rPr lang="kk-KZ" dirty="0">
                <a:latin typeface="Times New Roman" pitchFamily="18" charset="0"/>
                <a:cs typeface="Times New Roman" pitchFamily="18" charset="0"/>
              </a:rPr>
              <a:t>егер «шарт» ақиқат болса, онда do – while циклының  «операторлары» орындалады, әйтпесе цикл орындалмайды (аяқталады).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726032" y="3981257"/>
            <a:ext cx="818137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dirty="0"/>
              <a:t>do – while циклі шарты соңында (цикл с постусловием) жазылған цикл </a:t>
            </a:r>
            <a:br>
              <a:rPr lang="kk-KZ" dirty="0"/>
            </a:br>
            <a:r>
              <a:rPr lang="kk-KZ" dirty="0"/>
              <a:t>деп аталады - шарт цикл денесі орындалғаннан кейін тексеріледі.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7857066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9552" y="1092806"/>
            <a:ext cx="820891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/>
            <a:r>
              <a:rPr lang="kk-KZ" dirty="0">
                <a:latin typeface="Times New Roman" pitchFamily="18" charset="0"/>
                <a:cs typeface="Times New Roman" pitchFamily="18" charset="0"/>
              </a:rPr>
              <a:t>Келесі суретте есептің шешімі бойынша алгоритмнің құрылымдық схемасында do – while</a:t>
            </a:r>
            <a:r>
              <a:rPr lang="kk-KZ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циклы былай көрсетіледі.</a:t>
            </a:r>
            <a:r>
              <a:rPr lang="kk-KZ" b="1" dirty="0">
                <a:latin typeface="Times New Roman" pitchFamily="18" charset="0"/>
                <a:cs typeface="Times New Roman" pitchFamily="18" charset="0"/>
              </a:rPr>
              <a:t>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22428" y="46294"/>
            <a:ext cx="878497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x-none" sz="2400" b="1">
                <a:latin typeface="Times New Roman" pitchFamily="18" charset="0"/>
                <a:cs typeface="Times New Roman" pitchFamily="18" charset="0"/>
              </a:rPr>
              <a:t>ШАРТТЫ ЦИКЛ ОПЕРАТОРЛАРЫ 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83568" y="692696"/>
            <a:ext cx="392883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2000" b="1" dirty="0">
                <a:latin typeface="Times New Roman" pitchFamily="18" charset="0"/>
                <a:cs typeface="Times New Roman" pitchFamily="18" charset="0"/>
              </a:rPr>
              <a:t>3 do – while циклдық операторы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0610" y="1739137"/>
            <a:ext cx="5032856" cy="34858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579335" y="5298072"/>
            <a:ext cx="412504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dirty="0">
                <a:latin typeface="Times New Roman" pitchFamily="18" charset="0"/>
                <a:cs typeface="Times New Roman" pitchFamily="18" charset="0"/>
              </a:rPr>
              <a:t>do – while циклінің графикалық көрінісі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029173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503018" y="990020"/>
            <a:ext cx="810143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dirty="0"/>
              <a:t>Есеп. Қатар қосындысын есептейтін бағдарлама жазу:</a:t>
            </a:r>
            <a:endParaRPr lang="ru-RU" dirty="0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03783574"/>
              </p:ext>
            </p:extLst>
          </p:nvPr>
        </p:nvGraphicFramePr>
        <p:xfrm>
          <a:off x="683568" y="1305540"/>
          <a:ext cx="7920880" cy="83377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99" name="Формула" r:id="rId3" imgW="4343400" imgH="457200" progId="Equation.3">
                  <p:embed/>
                </p:oleObj>
              </mc:Choice>
              <mc:Fallback>
                <p:oleObj name="Формула" r:id="rId3" imgW="4343400" imgH="457200" progId="Equation.3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3568" y="1305540"/>
                        <a:ext cx="7920880" cy="833777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122428" y="46294"/>
            <a:ext cx="878497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x-none" sz="2400" b="1">
                <a:latin typeface="Times New Roman" pitchFamily="18" charset="0"/>
                <a:cs typeface="Times New Roman" pitchFamily="18" charset="0"/>
              </a:rPr>
              <a:t>ШАРТТЫ ЦИКЛ ОПЕРАТОРЛАРЫ 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83568" y="692696"/>
            <a:ext cx="392883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2000" b="1" dirty="0">
                <a:latin typeface="Times New Roman" pitchFamily="18" charset="0"/>
                <a:cs typeface="Times New Roman" pitchFamily="18" charset="0"/>
              </a:rPr>
              <a:t>3 do – while циклдық операторы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56804" y="2132856"/>
            <a:ext cx="8030391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Есептеу қатар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n дәрежесіндегі Х-ке бөлінген бір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 K санынан кіші болғанға дейін жалғасады. K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ж</a:t>
            </a:r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ә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не </a:t>
            </a:r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Х ЭВМ-де диалог режімінде беріледі,  және Х  бірден үлкен болуы керек. 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588578" y="3082581"/>
            <a:ext cx="804764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kk-KZ" sz="2000" b="1" dirty="0">
                <a:latin typeface="Times New Roman" pitchFamily="18" charset="0"/>
                <a:cs typeface="Times New Roman" pitchFamily="18" charset="0"/>
              </a:rPr>
              <a:t>Шығару</a:t>
            </a:r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just"/>
            <a:r>
              <a:rPr lang="kk-KZ" dirty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Өрнектің  бөлімі Х-ке тең Z (Z = X) айнымалысымен белгіленеді</a:t>
            </a:r>
          </a:p>
          <a:p>
            <a:pPr algn="just"/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2)</a:t>
            </a:r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 онда әрбір келесі қосылғыштың бөлімі қатардың алдыңғы бөлімін Х-ке көбейтіндісіне тең, яғни Z = Z * X.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Rectangle 8"/>
          <p:cNvSpPr>
            <a:spLocks noChangeArrowheads="1"/>
          </p:cNvSpPr>
          <p:nvPr/>
        </p:nvSpPr>
        <p:spPr bwMode="auto">
          <a:xfrm>
            <a:off x="588578" y="4313707"/>
            <a:ext cx="8055898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</a:t>
            </a:r>
            <a:r>
              <a:rPr kumimoji="0" 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</a:t>
            </a:r>
            <a:r>
              <a:rPr kumimoji="0" lang="en-US" sz="2000" b="0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kk-KZ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do while циклін «іске қоспас» бұрын өрнекті анықтап алу керек, ол өрнек циклде шарт ретінде қолданылады. Есепте қолданылатын өрнектегі: </a:t>
            </a:r>
            <a:endParaRPr kumimoji="0" lang="kk-KZ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274" name="Picture 1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8850" y="4979888"/>
            <a:ext cx="809134" cy="6850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Прямоугольник 12"/>
          <p:cNvSpPr/>
          <p:nvPr/>
        </p:nvSpPr>
        <p:spPr>
          <a:xfrm>
            <a:off x="2771799" y="5110941"/>
            <a:ext cx="577106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шарт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ы</a:t>
            </a:r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 «ақиқат» «болғанша» цикл орындала береді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610922" y="5664940"/>
            <a:ext cx="793194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4) </a:t>
            </a:r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Цикл денесінде қосындыны жинау керек және жаңа Z бөлгішін есептеу керек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504403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1092806"/>
            <a:ext cx="6552728" cy="46096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22428" y="46294"/>
            <a:ext cx="878497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x-none" sz="2400" b="1">
                <a:latin typeface="Times New Roman" pitchFamily="18" charset="0"/>
                <a:cs typeface="Times New Roman" pitchFamily="18" charset="0"/>
              </a:rPr>
              <a:t>ШАРТТЫ ЦИКЛ ОПЕРАТОРЛАРЫ 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83568" y="692696"/>
            <a:ext cx="392883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2000" b="1" dirty="0">
                <a:latin typeface="Times New Roman" pitchFamily="18" charset="0"/>
                <a:cs typeface="Times New Roman" pitchFamily="18" charset="0"/>
              </a:rPr>
              <a:t>3 do – while циклдық операторы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835696" y="5702451"/>
            <a:ext cx="61206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b="1" dirty="0"/>
              <a:t>Есептің шешімі бойынша құрылымдық алгоритм 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252439705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2428" y="46294"/>
            <a:ext cx="878497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x-none" sz="2400" b="1">
                <a:latin typeface="Times New Roman" pitchFamily="18" charset="0"/>
                <a:cs typeface="Times New Roman" pitchFamily="18" charset="0"/>
              </a:rPr>
              <a:t>ШАРТТЫ ЦИКЛ ОПЕРАТОРЛАРЫ 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83568" y="692696"/>
            <a:ext cx="392883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2000" b="1" dirty="0">
                <a:latin typeface="Times New Roman" pitchFamily="18" charset="0"/>
                <a:cs typeface="Times New Roman" pitchFamily="18" charset="0"/>
              </a:rPr>
              <a:t>3 do – while циклдық операторы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67544" y="1412776"/>
            <a:ext cx="7992888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700" dirty="0" err="1">
                <a:solidFill>
                  <a:srgbClr val="0000FF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int</a:t>
            </a:r>
            <a:r>
              <a:rPr lang="en-US" sz="1700" dirty="0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 n = 0;</a:t>
            </a:r>
            <a:r>
              <a:rPr lang="fr-FR" sz="1700" dirty="0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fr-FR" sz="1700" dirty="0">
                <a:solidFill>
                  <a:srgbClr val="0000FF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double</a:t>
            </a:r>
            <a:r>
              <a:rPr lang="fr-FR" sz="1700" dirty="0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 s = 1, z = 0, y = 0;</a:t>
            </a:r>
            <a:endParaRPr lang="ru-RU" sz="1700" dirty="0">
              <a:solidFill>
                <a:srgbClr val="000000"/>
              </a:solidFill>
              <a:highlight>
                <a:srgbClr val="FFFFFF"/>
              </a:highlight>
              <a:latin typeface="Times New Roman" pitchFamily="18" charset="0"/>
              <a:cs typeface="Times New Roman" pitchFamily="18" charset="0"/>
            </a:endParaRPr>
          </a:p>
          <a:p>
            <a:r>
              <a:rPr lang="en-US" sz="1700" dirty="0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700" dirty="0" err="1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vvod</a:t>
            </a:r>
            <a:r>
              <a:rPr lang="en-US" sz="1700" dirty="0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r>
              <a:rPr lang="en-US" sz="1700" dirty="0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en-US" sz="1700" dirty="0" err="1">
                <a:solidFill>
                  <a:srgbClr val="2B91AF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Console</a:t>
            </a:r>
            <a:r>
              <a:rPr lang="en-US" sz="1700" dirty="0" err="1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.WriteLine</a:t>
            </a:r>
            <a:r>
              <a:rPr lang="en-US" sz="1700" dirty="0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1700" dirty="0">
                <a:solidFill>
                  <a:srgbClr val="A31515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"</a:t>
            </a:r>
            <a:r>
              <a:rPr lang="ru-RU" sz="1700" dirty="0">
                <a:solidFill>
                  <a:srgbClr val="A31515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Введите значение </a:t>
            </a:r>
            <a:r>
              <a:rPr lang="en-US" sz="1700" dirty="0">
                <a:solidFill>
                  <a:srgbClr val="A31515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x&gt;1"</a:t>
            </a:r>
            <a:r>
              <a:rPr lang="en-US" sz="1700" dirty="0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);</a:t>
            </a:r>
          </a:p>
          <a:p>
            <a:r>
              <a:rPr lang="en-US" sz="1700" dirty="0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en-US" sz="1700" dirty="0">
                <a:solidFill>
                  <a:srgbClr val="0000FF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string</a:t>
            </a:r>
            <a:r>
              <a:rPr lang="en-US" sz="1700" dirty="0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700" dirty="0" err="1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buf</a:t>
            </a:r>
            <a:r>
              <a:rPr lang="en-US" sz="1700" dirty="0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 = </a:t>
            </a:r>
            <a:r>
              <a:rPr lang="en-US" sz="1700" dirty="0" err="1">
                <a:solidFill>
                  <a:srgbClr val="2B91AF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Console</a:t>
            </a:r>
            <a:r>
              <a:rPr lang="en-US" sz="1700" dirty="0" err="1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.ReadLine</a:t>
            </a:r>
            <a:r>
              <a:rPr lang="en-US" sz="1700" dirty="0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();</a:t>
            </a:r>
          </a:p>
          <a:p>
            <a:r>
              <a:rPr lang="en-US" sz="1700" dirty="0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en-US" sz="1700" dirty="0">
                <a:solidFill>
                  <a:srgbClr val="0000FF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double</a:t>
            </a:r>
            <a:r>
              <a:rPr lang="en-US" sz="1700" dirty="0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 x = </a:t>
            </a:r>
            <a:r>
              <a:rPr lang="en-US" sz="1700" dirty="0" err="1">
                <a:solidFill>
                  <a:srgbClr val="0000FF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double</a:t>
            </a:r>
            <a:r>
              <a:rPr lang="en-US" sz="1700" dirty="0" err="1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.Parse</a:t>
            </a:r>
            <a:r>
              <a:rPr lang="en-US" sz="1700" dirty="0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1700" dirty="0" err="1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buf</a:t>
            </a:r>
            <a:r>
              <a:rPr lang="en-US" sz="1700" dirty="0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);</a:t>
            </a:r>
          </a:p>
          <a:p>
            <a:r>
              <a:rPr lang="en-US" sz="1700" dirty="0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en-US" sz="1700" dirty="0">
                <a:solidFill>
                  <a:srgbClr val="0000FF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if</a:t>
            </a:r>
            <a:r>
              <a:rPr lang="en-US" sz="1700" dirty="0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 (x &lt;= 1) </a:t>
            </a:r>
            <a:r>
              <a:rPr lang="en-US" sz="1700" dirty="0" err="1">
                <a:solidFill>
                  <a:srgbClr val="0000FF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goto</a:t>
            </a:r>
            <a:r>
              <a:rPr lang="en-US" sz="1700" dirty="0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700" dirty="0" err="1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vvod</a:t>
            </a:r>
            <a:r>
              <a:rPr lang="en-US" sz="1700" dirty="0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r>
              <a:rPr lang="en-US" sz="1700" dirty="0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     z = x;     </a:t>
            </a:r>
            <a:r>
              <a:rPr lang="en-US" sz="1700" dirty="0">
                <a:solidFill>
                  <a:srgbClr val="0000FF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double</a:t>
            </a:r>
            <a:r>
              <a:rPr lang="en-US" sz="1700" dirty="0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 k = 0.0001;</a:t>
            </a:r>
          </a:p>
          <a:p>
            <a:r>
              <a:rPr lang="en-US" sz="1700" dirty="0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     s = 1; n = 0;</a:t>
            </a:r>
          </a:p>
          <a:p>
            <a:r>
              <a:rPr lang="en-US" sz="1700" dirty="0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en-US" sz="1700" dirty="0">
                <a:solidFill>
                  <a:srgbClr val="0000FF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do</a:t>
            </a:r>
            <a:endParaRPr lang="en-US" sz="1700" dirty="0">
              <a:solidFill>
                <a:srgbClr val="000000"/>
              </a:solidFill>
              <a:highlight>
                <a:srgbClr val="FFFFFF"/>
              </a:highlight>
              <a:latin typeface="Times New Roman" pitchFamily="18" charset="0"/>
              <a:cs typeface="Times New Roman" pitchFamily="18" charset="0"/>
            </a:endParaRPr>
          </a:p>
          <a:p>
            <a:r>
              <a:rPr lang="ru-RU" sz="1700" dirty="0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     {</a:t>
            </a:r>
            <a:r>
              <a:rPr lang="en-US" sz="1700" dirty="0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   y = 1 / z;</a:t>
            </a:r>
          </a:p>
          <a:p>
            <a:r>
              <a:rPr lang="en-US" sz="1700" dirty="0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         s = s + y;</a:t>
            </a:r>
          </a:p>
          <a:p>
            <a:r>
              <a:rPr lang="en-US" sz="1700" dirty="0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         z = z * x;</a:t>
            </a:r>
          </a:p>
          <a:p>
            <a:r>
              <a:rPr lang="en-US" sz="1700" dirty="0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         n = n + 1;</a:t>
            </a:r>
          </a:p>
          <a:p>
            <a:r>
              <a:rPr lang="ru-RU" sz="1700" dirty="0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     }</a:t>
            </a:r>
          </a:p>
          <a:p>
            <a:r>
              <a:rPr lang="en-US" sz="1700" dirty="0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en-US" sz="1700" dirty="0">
                <a:solidFill>
                  <a:srgbClr val="0000FF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while</a:t>
            </a:r>
            <a:r>
              <a:rPr lang="en-US" sz="1700" dirty="0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 (y &gt; k);</a:t>
            </a:r>
          </a:p>
          <a:p>
            <a:r>
              <a:rPr lang="en-US" sz="1700" dirty="0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en-US" sz="1700" dirty="0" err="1">
                <a:solidFill>
                  <a:srgbClr val="2B91AF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Console</a:t>
            </a:r>
            <a:r>
              <a:rPr lang="en-US" sz="1700" dirty="0" err="1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.WriteLine</a:t>
            </a:r>
            <a:r>
              <a:rPr lang="en-US" sz="1700" dirty="0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1700" dirty="0">
                <a:solidFill>
                  <a:srgbClr val="A31515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"</a:t>
            </a:r>
            <a:r>
              <a:rPr lang="ru-RU" sz="1700" dirty="0">
                <a:solidFill>
                  <a:srgbClr val="A31515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Сумма = {0} число запусков цикла = {1}"</a:t>
            </a:r>
            <a:r>
              <a:rPr lang="ru-RU" sz="1700" dirty="0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1700" dirty="0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s, n);</a:t>
            </a:r>
          </a:p>
          <a:p>
            <a:r>
              <a:rPr lang="ru-RU" sz="1700" dirty="0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sz="1700" dirty="0" err="1">
                <a:solidFill>
                  <a:srgbClr val="2B91AF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Console</a:t>
            </a:r>
            <a:r>
              <a:rPr lang="ru-RU" sz="1700" dirty="0" err="1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.WriteLine</a:t>
            </a:r>
            <a:r>
              <a:rPr lang="ru-RU" sz="1700" dirty="0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700" dirty="0">
                <a:solidFill>
                  <a:srgbClr val="A31515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"Для продолжения нажмите клавишу </a:t>
            </a:r>
            <a:r>
              <a:rPr lang="ru-RU" sz="1700" dirty="0" err="1">
                <a:solidFill>
                  <a:srgbClr val="A31515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Enter</a:t>
            </a:r>
            <a:r>
              <a:rPr lang="ru-RU" sz="1700" dirty="0">
                <a:solidFill>
                  <a:srgbClr val="A31515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"</a:t>
            </a:r>
            <a:r>
              <a:rPr lang="ru-RU" sz="1700" dirty="0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);</a:t>
            </a:r>
          </a:p>
          <a:p>
            <a:r>
              <a:rPr lang="en-US" sz="1700" dirty="0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en-US" sz="1700" dirty="0" err="1">
                <a:solidFill>
                  <a:srgbClr val="2B91AF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Console</a:t>
            </a:r>
            <a:r>
              <a:rPr lang="en-US" sz="1700" dirty="0" err="1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.ReadLine</a:t>
            </a:r>
            <a:r>
              <a:rPr lang="en-US" sz="1700" dirty="0">
                <a:solidFill>
                  <a:srgbClr val="000000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();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683568" y="1095176"/>
            <a:ext cx="392883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u="sng" dirty="0" err="1">
                <a:latin typeface="Times New Roman" pitchFamily="18" charset="0"/>
                <a:cs typeface="Times New Roman" pitchFamily="18" charset="0"/>
              </a:rPr>
              <a:t>Есептің</a:t>
            </a:r>
            <a:r>
              <a:rPr lang="ru-RU" sz="2000" u="sng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u="sng" dirty="0" err="1">
                <a:latin typeface="Times New Roman" pitchFamily="18" charset="0"/>
                <a:cs typeface="Times New Roman" pitchFamily="18" charset="0"/>
              </a:rPr>
              <a:t>шығару</a:t>
            </a:r>
            <a:r>
              <a:rPr lang="ru-RU" sz="2000" u="sng" dirty="0">
                <a:latin typeface="Times New Roman" pitchFamily="18" charset="0"/>
                <a:cs typeface="Times New Roman" pitchFamily="18" charset="0"/>
              </a:rPr>
              <a:t> коды</a:t>
            </a:r>
            <a:endParaRPr lang="ru-RU" sz="2000" u="sng" dirty="0"/>
          </a:p>
        </p:txBody>
      </p:sp>
      <p:pic>
        <p:nvPicPr>
          <p:cNvPr id="18433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3355" y="3068960"/>
            <a:ext cx="5004049" cy="20525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5115391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1567FB11-0F10-46A8-BC3E-68C352839131}"/>
              </a:ext>
            </a:extLst>
          </p:cNvPr>
          <p:cNvSpPr/>
          <p:nvPr/>
        </p:nvSpPr>
        <p:spPr>
          <a:xfrm>
            <a:off x="539552" y="1025545"/>
            <a:ext cx="345030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oreach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операторы 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A5138CE6-C85D-460C-8197-AB7E2ADB3665}"/>
              </a:ext>
            </a:extLst>
          </p:cNvPr>
          <p:cNvSpPr/>
          <p:nvPr/>
        </p:nvSpPr>
        <p:spPr>
          <a:xfrm>
            <a:off x="683568" y="1569328"/>
            <a:ext cx="777686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foreach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оператор</a:t>
            </a:r>
            <a:r>
              <a:rPr lang="kk-KZ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ы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коллекци</a:t>
            </a:r>
            <a:r>
              <a:rPr lang="kk-KZ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 бойынша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итерация (ж</a:t>
            </a:r>
            <a:r>
              <a:rPr lang="kk-KZ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үріп өту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қолданылады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kk-KZ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6218A702-DD75-407D-993C-52042D676C02}"/>
              </a:ext>
            </a:extLst>
          </p:cNvPr>
          <p:cNvSpPr/>
          <p:nvPr/>
        </p:nvSpPr>
        <p:spPr>
          <a:xfrm>
            <a:off x="683568" y="2420888"/>
            <a:ext cx="777686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Коллекциялар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әдетте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System.Collections.IEnumerable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немесе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System.Collections.Generic.IEnumerable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&lt;T&gt;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интерфейстер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типінде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болады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0E8BF0F7-77BD-434A-BCCF-30C519924BEA}"/>
              </a:ext>
            </a:extLst>
          </p:cNvPr>
          <p:cNvSpPr/>
          <p:nvPr/>
        </p:nvSpPr>
        <p:spPr>
          <a:xfrm>
            <a:off x="4932040" y="404664"/>
            <a:ext cx="380578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ts val="0"/>
              </a:spcBef>
            </a:pPr>
            <a:r>
              <a:rPr lang="x-none" dirty="0">
                <a:latin typeface="Times New Roman" panose="02020603050405020304" pitchFamily="18" charset="0"/>
                <a:cs typeface="Times New Roman" pitchFamily="18" charset="0"/>
              </a:rPr>
              <a:t>ШАРТТЫ ЦИКЛ ОПЕРАТОРЛАРЫ </a:t>
            </a:r>
            <a:endParaRPr lang="kk-KZ" dirty="0">
              <a:latin typeface="Times New Roman" panose="02020603050405020304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809777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531E52C7-EC24-497E-A4F2-EAA412F8A159}"/>
              </a:ext>
            </a:extLst>
          </p:cNvPr>
          <p:cNvSpPr/>
          <p:nvPr/>
        </p:nvSpPr>
        <p:spPr>
          <a:xfrm>
            <a:off x="350586" y="1556792"/>
            <a:ext cx="4032448" cy="5078313"/>
          </a:xfrm>
          <a:prstGeom prst="rect">
            <a:avLst/>
          </a:prstGeom>
          <a:ln w="15875">
            <a:solidFill>
              <a:schemeClr val="tx2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ru-RU" b="1" dirty="0" err="1">
                <a:solidFill>
                  <a:srgbClr val="0101FD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int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[] </a:t>
            </a:r>
            <a:r>
              <a:rPr lang="ru-RU" b="1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fibarray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ru-RU" b="1" dirty="0" err="1">
                <a:solidFill>
                  <a:srgbClr val="0101FD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new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101FD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int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[] </a:t>
            </a:r>
          </a:p>
          <a:p>
            <a:pPr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{ 0, 1, 1, 2, 3, 5, 8, 13 };</a:t>
            </a:r>
          </a:p>
          <a:p>
            <a:pPr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endParaRPr lang="ru-RU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b="1" dirty="0">
                <a:solidFill>
                  <a:srgbClr val="0101FD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foreach</a:t>
            </a:r>
            <a:r>
              <a:rPr lang="en-US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b="1" dirty="0" err="1">
                <a:solidFill>
                  <a:srgbClr val="0101FD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int</a:t>
            </a:r>
            <a:r>
              <a:rPr lang="en-US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element </a:t>
            </a:r>
            <a:r>
              <a:rPr lang="en-US" b="1" dirty="0">
                <a:solidFill>
                  <a:srgbClr val="0101FD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</a:t>
            </a:r>
            <a:r>
              <a:rPr lang="en-US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fibarray</a:t>
            </a:r>
            <a:r>
              <a:rPr lang="en-US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{</a:t>
            </a:r>
            <a:r>
              <a:rPr lang="kk-KZ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kk-KZ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b="1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System.Console.WriteLine</a:t>
            </a:r>
            <a:r>
              <a:rPr lang="en-US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(element);</a:t>
            </a:r>
            <a:endParaRPr lang="ru-RU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}</a:t>
            </a:r>
            <a:endParaRPr lang="ru-RU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b="1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System.Console.WriteLine</a:t>
            </a:r>
            <a:r>
              <a:rPr lang="en-US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();</a:t>
            </a:r>
            <a:endParaRPr lang="ru-RU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endParaRPr lang="ru-RU" b="1" dirty="0">
              <a:solidFill>
                <a:srgbClr val="008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ru-RU" b="1" dirty="0">
                <a:solidFill>
                  <a:srgbClr val="008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// </a:t>
            </a:r>
            <a:r>
              <a:rPr lang="ru-RU" b="1" dirty="0" err="1">
                <a:solidFill>
                  <a:srgbClr val="008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Output</a:t>
            </a:r>
            <a:r>
              <a:rPr lang="ru-RU" b="1" dirty="0">
                <a:solidFill>
                  <a:srgbClr val="008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ru-RU" b="1" dirty="0">
                <a:solidFill>
                  <a:srgbClr val="008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// 0</a:t>
            </a:r>
            <a:endParaRPr lang="ru-RU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ru-RU" b="1" dirty="0">
                <a:solidFill>
                  <a:srgbClr val="008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// 1</a:t>
            </a:r>
            <a:endParaRPr lang="ru-RU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ru-RU" b="1" dirty="0">
                <a:solidFill>
                  <a:srgbClr val="008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// 1</a:t>
            </a:r>
            <a:endParaRPr lang="ru-RU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ru-RU" b="1" dirty="0">
                <a:solidFill>
                  <a:srgbClr val="008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// 2</a:t>
            </a:r>
            <a:endParaRPr lang="ru-RU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ru-RU" b="1" dirty="0">
                <a:solidFill>
                  <a:srgbClr val="008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// 3</a:t>
            </a:r>
            <a:endParaRPr lang="ru-RU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ru-RU" b="1" dirty="0">
                <a:solidFill>
                  <a:srgbClr val="008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// 5</a:t>
            </a:r>
            <a:endParaRPr lang="ru-RU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ru-RU" b="1" dirty="0">
                <a:solidFill>
                  <a:srgbClr val="008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// 8</a:t>
            </a:r>
            <a:endParaRPr lang="ru-RU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ru-RU" b="1" dirty="0">
                <a:solidFill>
                  <a:srgbClr val="008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// 13</a:t>
            </a:r>
            <a:endParaRPr lang="ru-RU" b="1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AB4052DE-91E0-471B-B3DE-FE078DCB9B81}"/>
              </a:ext>
            </a:extLst>
          </p:cNvPr>
          <p:cNvSpPr/>
          <p:nvPr/>
        </p:nvSpPr>
        <p:spPr>
          <a:xfrm>
            <a:off x="4544942" y="1569597"/>
            <a:ext cx="4248472" cy="5130507"/>
          </a:xfrm>
          <a:prstGeom prst="rect">
            <a:avLst/>
          </a:prstGeom>
          <a:ln w="15875">
            <a:solidFill>
              <a:schemeClr val="tx2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b="1" dirty="0" err="1">
                <a:solidFill>
                  <a:srgbClr val="0101FD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int</a:t>
            </a:r>
            <a:r>
              <a:rPr lang="en-US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[] </a:t>
            </a:r>
            <a:r>
              <a:rPr lang="en-US" b="1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fibarray</a:t>
            </a:r>
            <a:r>
              <a:rPr lang="en-US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b="1" dirty="0">
                <a:solidFill>
                  <a:srgbClr val="0101FD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new</a:t>
            </a:r>
            <a:r>
              <a:rPr lang="en-US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rgbClr val="0101FD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int</a:t>
            </a:r>
            <a:r>
              <a:rPr lang="en-US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[] </a:t>
            </a:r>
            <a:endParaRPr lang="kk-KZ" b="1" dirty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{ 0, 1, 1, 2, 3, 5, 8, 13 };</a:t>
            </a:r>
            <a:endParaRPr lang="ru-RU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b="1" dirty="0">
                <a:solidFill>
                  <a:srgbClr val="008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// Compare the previous loop to a similar for loop.</a:t>
            </a:r>
            <a:endParaRPr lang="ru-RU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b="1" dirty="0">
                <a:solidFill>
                  <a:srgbClr val="0101FD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for</a:t>
            </a:r>
            <a:r>
              <a:rPr lang="en-US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b="1" dirty="0" err="1">
                <a:solidFill>
                  <a:srgbClr val="0101FD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int</a:t>
            </a:r>
            <a:r>
              <a:rPr lang="en-US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= 0; </a:t>
            </a:r>
            <a:r>
              <a:rPr lang="en-US" b="1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&lt; </a:t>
            </a:r>
            <a:r>
              <a:rPr lang="en-US" b="1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fibarray.Length</a:t>
            </a:r>
            <a:r>
              <a:rPr lang="en-US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b="1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++)</a:t>
            </a:r>
            <a:endParaRPr lang="ru-RU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{ </a:t>
            </a:r>
            <a:r>
              <a:rPr lang="en-US" b="1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System.Console.WriteLine</a:t>
            </a:r>
            <a:r>
              <a:rPr lang="en-US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b="1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fibarray</a:t>
            </a:r>
            <a:r>
              <a:rPr lang="en-US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en-US" b="1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]);</a:t>
            </a:r>
            <a:endParaRPr lang="ru-RU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}</a:t>
            </a:r>
            <a:endParaRPr lang="ru-RU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ru-RU" b="1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System.Console.WriteLine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();</a:t>
            </a:r>
            <a:endParaRPr lang="ru-RU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ru-RU" b="1" dirty="0">
                <a:solidFill>
                  <a:srgbClr val="008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// </a:t>
            </a:r>
            <a:r>
              <a:rPr lang="ru-RU" b="1" dirty="0" err="1">
                <a:solidFill>
                  <a:srgbClr val="008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Output</a:t>
            </a:r>
            <a:r>
              <a:rPr lang="ru-RU" b="1" dirty="0">
                <a:solidFill>
                  <a:srgbClr val="008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ru-RU" b="1" dirty="0">
                <a:solidFill>
                  <a:srgbClr val="008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// 0</a:t>
            </a:r>
            <a:endParaRPr lang="ru-RU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ru-RU" b="1" dirty="0">
                <a:solidFill>
                  <a:srgbClr val="008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// 1</a:t>
            </a:r>
            <a:endParaRPr lang="ru-RU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ru-RU" b="1" dirty="0">
                <a:solidFill>
                  <a:srgbClr val="008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// 1</a:t>
            </a:r>
            <a:endParaRPr lang="ru-RU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ru-RU" b="1" dirty="0">
                <a:solidFill>
                  <a:srgbClr val="008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// 2</a:t>
            </a:r>
            <a:endParaRPr lang="ru-RU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ru-RU" b="1" dirty="0">
                <a:solidFill>
                  <a:srgbClr val="008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// 3</a:t>
            </a:r>
            <a:endParaRPr lang="ru-RU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ru-RU" b="1" dirty="0">
                <a:solidFill>
                  <a:srgbClr val="008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// 5</a:t>
            </a:r>
            <a:endParaRPr lang="ru-RU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ru-RU" b="1" dirty="0">
                <a:solidFill>
                  <a:srgbClr val="008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// 8</a:t>
            </a:r>
            <a:endParaRPr lang="ru-RU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ru-RU" b="1" dirty="0">
                <a:solidFill>
                  <a:srgbClr val="008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// 13</a:t>
            </a:r>
            <a:endParaRPr lang="ru-RU" b="1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F6DE712D-1E2E-42E1-AB82-4B8C700CA49D}"/>
              </a:ext>
            </a:extLst>
          </p:cNvPr>
          <p:cNvSpPr/>
          <p:nvPr/>
        </p:nvSpPr>
        <p:spPr>
          <a:xfrm>
            <a:off x="539552" y="285616"/>
            <a:ext cx="391863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oreach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операторы 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BF78FE4D-50C7-42FC-B3A8-74827EB6117A}"/>
              </a:ext>
            </a:extLst>
          </p:cNvPr>
          <p:cNvSpPr/>
          <p:nvPr/>
        </p:nvSpPr>
        <p:spPr>
          <a:xfrm>
            <a:off x="4653814" y="1037847"/>
            <a:ext cx="230870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</a:t>
            </a:r>
            <a:r>
              <a:rPr lang="kk-KZ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операторы 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077FD3D7-6B59-4D7D-9096-F89FEA867046}"/>
              </a:ext>
            </a:extLst>
          </p:cNvPr>
          <p:cNvSpPr/>
          <p:nvPr/>
        </p:nvSpPr>
        <p:spPr>
          <a:xfrm>
            <a:off x="453195" y="1037847"/>
            <a:ext cx="282167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foreach</a:t>
            </a:r>
            <a:r>
              <a:rPr lang="kk-KZ" sz="2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операторы </a:t>
            </a:r>
            <a:endParaRPr lang="ru-RU" sz="2400" dirty="0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2AC00FEA-D43D-43F1-8FBB-1331D887182A}"/>
              </a:ext>
            </a:extLst>
          </p:cNvPr>
          <p:cNvSpPr/>
          <p:nvPr/>
        </p:nvSpPr>
        <p:spPr>
          <a:xfrm>
            <a:off x="5059630" y="208671"/>
            <a:ext cx="380578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ts val="0"/>
              </a:spcBef>
            </a:pPr>
            <a:r>
              <a:rPr lang="x-none" dirty="0">
                <a:latin typeface="Times New Roman" panose="02020603050405020304" pitchFamily="18" charset="0"/>
                <a:cs typeface="Times New Roman" pitchFamily="18" charset="0"/>
              </a:rPr>
              <a:t>ШАРТТЫ ЦИКЛ ОПЕРАТОРЛАРЫ </a:t>
            </a:r>
            <a:endParaRPr lang="kk-KZ" dirty="0">
              <a:latin typeface="Times New Roman" panose="02020603050405020304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318788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9041" y="404664"/>
            <a:ext cx="8136904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x-none" b="1">
                <a:latin typeface="Times New Roman" pitchFamily="18" charset="0"/>
                <a:cs typeface="Times New Roman" pitchFamily="18" charset="0"/>
              </a:rPr>
              <a:t>Өзін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x-none" b="1">
                <a:latin typeface="Times New Roman" pitchFamily="18" charset="0"/>
                <a:cs typeface="Times New Roman" pitchFamily="18" charset="0"/>
              </a:rPr>
              <a:t>өзі тексеру сұрақтары</a:t>
            </a:r>
            <a:endParaRPr lang="kk-KZ" b="1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1 Как в языке С# выделяются операторы внутри цикла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do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...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while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?</a:t>
            </a:r>
          </a:p>
          <a:p>
            <a:pPr lvl="0"/>
            <a:r>
              <a:rPr lang="ru-RU" dirty="0">
                <a:latin typeface="Times New Roman" pitchFamily="18" charset="0"/>
                <a:cs typeface="Times New Roman" pitchFamily="18" charset="0"/>
              </a:rPr>
              <a:t>Служебными словами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begin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...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end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lvl="0"/>
            <a:r>
              <a:rPr lang="ru-RU" dirty="0">
                <a:latin typeface="Times New Roman" pitchFamily="18" charset="0"/>
                <a:cs typeface="Times New Roman" pitchFamily="18" charset="0"/>
              </a:rPr>
              <a:t>Фигурными скобками.</a:t>
            </a:r>
          </a:p>
          <a:p>
            <a:pPr lvl="0"/>
            <a:r>
              <a:rPr lang="ru-RU" dirty="0">
                <a:latin typeface="Times New Roman" pitchFamily="18" charset="0"/>
                <a:cs typeface="Times New Roman" pitchFamily="18" charset="0"/>
              </a:rPr>
              <a:t>Служебными словами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do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...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while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lvl="0"/>
            <a:r>
              <a:rPr lang="ru-RU" dirty="0">
                <a:latin typeface="Times New Roman" pitchFamily="18" charset="0"/>
                <a:cs typeface="Times New Roman" pitchFamily="18" charset="0"/>
              </a:rPr>
              <a:t>Круглыми скобками ( ... ).</a:t>
            </a:r>
          </a:p>
          <a:p>
            <a:pPr lvl="0"/>
            <a:r>
              <a:rPr lang="ru-RU" dirty="0">
                <a:latin typeface="Times New Roman" pitchFamily="18" charset="0"/>
                <a:cs typeface="Times New Roman" pitchFamily="18" charset="0"/>
              </a:rPr>
              <a:t>Служебными словами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do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...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endl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2 При каком значении "выражения" прекращается выполнение цикла </a:t>
            </a:r>
          </a:p>
          <a:p>
            <a:r>
              <a:rPr lang="ru-RU" dirty="0" err="1">
                <a:latin typeface="Times New Roman" pitchFamily="18" charset="0"/>
                <a:cs typeface="Times New Roman" pitchFamily="18" charset="0"/>
              </a:rPr>
              <a:t>do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{    . . .   }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while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("выражение")?</a:t>
            </a:r>
          </a:p>
          <a:p>
            <a:pPr lvl="0"/>
            <a:r>
              <a:rPr lang="ru-RU" dirty="0">
                <a:latin typeface="Times New Roman" pitchFamily="18" charset="0"/>
                <a:cs typeface="Times New Roman" pitchFamily="18" charset="0"/>
              </a:rPr>
              <a:t>если "выражение" вещественного типа и принимает значение 1.</a:t>
            </a:r>
          </a:p>
          <a:p>
            <a:pPr lvl="0"/>
            <a:r>
              <a:rPr lang="ru-RU" dirty="0">
                <a:latin typeface="Times New Roman" pitchFamily="18" charset="0"/>
                <a:cs typeface="Times New Roman" pitchFamily="18" charset="0"/>
              </a:rPr>
              <a:t>если "выражение" – логического типа и «истинно»;</a:t>
            </a:r>
          </a:p>
          <a:p>
            <a:pPr lvl="0"/>
            <a:r>
              <a:rPr lang="ru-RU" dirty="0">
                <a:latin typeface="Times New Roman" pitchFamily="18" charset="0"/>
                <a:cs typeface="Times New Roman" pitchFamily="18" charset="0"/>
              </a:rPr>
              <a:t>если "выражение" – целого типа;</a:t>
            </a:r>
          </a:p>
          <a:p>
            <a:pPr lvl="0"/>
            <a:r>
              <a:rPr lang="ru-RU" dirty="0">
                <a:latin typeface="Times New Roman" pitchFamily="18" charset="0"/>
                <a:cs typeface="Times New Roman" pitchFamily="18" charset="0"/>
              </a:rPr>
              <a:t>если "выражение" вещественного типа;</a:t>
            </a:r>
          </a:p>
          <a:p>
            <a:pPr lvl="0"/>
            <a:r>
              <a:rPr lang="ru-RU" dirty="0">
                <a:latin typeface="Times New Roman" pitchFamily="18" charset="0"/>
                <a:cs typeface="Times New Roman" pitchFamily="18" charset="0"/>
              </a:rPr>
              <a:t>если "выражение" – логического типа и «ложно»;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044498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394692"/>
            <a:ext cx="8118648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x-none" b="1">
                <a:latin typeface="Times New Roman" pitchFamily="18" charset="0"/>
                <a:cs typeface="Times New Roman" pitchFamily="18" charset="0"/>
              </a:rPr>
              <a:t>Өзін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x-none" b="1">
                <a:latin typeface="Times New Roman" pitchFamily="18" charset="0"/>
                <a:cs typeface="Times New Roman" pitchFamily="18" charset="0"/>
              </a:rPr>
              <a:t>өзі тексеру сұрақтары</a:t>
            </a:r>
            <a:endParaRPr lang="kk-KZ" b="1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3 К какому типу относится цикл 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do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{…}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while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?</a:t>
            </a: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4 При каком значении "выражения" цикла </a:t>
            </a:r>
          </a:p>
          <a:p>
            <a:r>
              <a:rPr lang="ru-RU" dirty="0" err="1">
                <a:latin typeface="Times New Roman" pitchFamily="18" charset="0"/>
                <a:cs typeface="Times New Roman" pitchFamily="18" charset="0"/>
              </a:rPr>
              <a:t>do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{    . . .   }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while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("выражение")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тело цикла не выполняется ни разу?</a:t>
            </a: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5 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Бағдарламаның келесі үзіндісі экранға нені шығарады?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I = 0;</a:t>
            </a:r>
          </a:p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do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{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  j = 0;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 for (I = 1; I&lt;=9; I++) j++;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} while (I != 10);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dirty="0" err="1">
                <a:latin typeface="Times New Roman" pitchFamily="18" charset="0"/>
                <a:cs typeface="Times New Roman" pitchFamily="18" charset="0"/>
              </a:rPr>
              <a:t>Console.WriteLine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("j = {0} ", j); 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?</a:t>
            </a:r>
          </a:p>
          <a:p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766262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837</TotalTime>
  <Words>1900</Words>
  <Application>Microsoft Office PowerPoint</Application>
  <PresentationFormat>Экран (4:3)</PresentationFormat>
  <Paragraphs>254</Paragraphs>
  <Slides>25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31" baseType="lpstr">
      <vt:lpstr>Arial</vt:lpstr>
      <vt:lpstr>Calibri</vt:lpstr>
      <vt:lpstr>Times New Roman</vt:lpstr>
      <vt:lpstr>Wingdings</vt:lpstr>
      <vt:lpstr>Тема Office</vt:lpstr>
      <vt:lpstr>Формула</vt:lpstr>
      <vt:lpstr>ШАРТТЫ ЦИКЛ ОПЕРАТОРЛАРЫ  </vt:lpstr>
      <vt:lpstr>Тақырыптар: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Windows User</dc:creator>
  <cp:lastModifiedBy>ISKM</cp:lastModifiedBy>
  <cp:revision>76</cp:revision>
  <dcterms:created xsi:type="dcterms:W3CDTF">2017-01-30T13:24:33Z</dcterms:created>
  <dcterms:modified xsi:type="dcterms:W3CDTF">2018-02-11T20:39:00Z</dcterms:modified>
</cp:coreProperties>
</file>